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8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01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22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67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48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1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00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54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49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99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41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42684-3024-46A7-93F9-43CA8CE9571C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7069D-0B57-453A-A4B0-6F129637D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13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Conjunctivitis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b="1" dirty="0" smtClean="0"/>
              <a:t>Redness and inflammation of the thin </a:t>
            </a:r>
            <a:r>
              <a:rPr lang="en-GB" b="1" dirty="0"/>
              <a:t>layer of tissue that covers the front of the eye (the </a:t>
            </a:r>
            <a:r>
              <a:rPr lang="en-GB" b="1" dirty="0" smtClean="0"/>
              <a:t>conjunctiva)</a:t>
            </a:r>
            <a:r>
              <a:rPr lang="en-GB" dirty="0" smtClean="0"/>
              <a:t> often also irritation and </a:t>
            </a:r>
            <a:r>
              <a:rPr lang="en-GB" dirty="0"/>
              <a:t>watering of the eyes, </a:t>
            </a:r>
            <a:r>
              <a:rPr lang="en-GB" dirty="0" smtClean="0"/>
              <a:t>sometimes discharge</a:t>
            </a:r>
            <a:endParaRPr lang="en-GB" dirty="0"/>
          </a:p>
          <a:p>
            <a:r>
              <a:rPr lang="en-GB" dirty="0" smtClean="0"/>
              <a:t>Causes</a:t>
            </a:r>
          </a:p>
          <a:p>
            <a:pPr lvl="1"/>
            <a:r>
              <a:rPr lang="en-GB" dirty="0" smtClean="0"/>
              <a:t>Infection by viruses or bacteria</a:t>
            </a:r>
          </a:p>
          <a:p>
            <a:pPr lvl="1"/>
            <a:r>
              <a:rPr lang="en-GB" dirty="0" smtClean="0"/>
              <a:t>Allergy e.g. pollen </a:t>
            </a:r>
            <a:r>
              <a:rPr lang="en-GB" dirty="0"/>
              <a:t>or dust </a:t>
            </a:r>
            <a:r>
              <a:rPr lang="en-GB" dirty="0" smtClean="0"/>
              <a:t>mites</a:t>
            </a:r>
          </a:p>
          <a:p>
            <a:pPr lvl="1"/>
            <a:r>
              <a:rPr lang="en-GB" dirty="0" smtClean="0"/>
              <a:t>Irritants e.g. shampoo, chlorine</a:t>
            </a:r>
            <a:endParaRPr lang="en-GB" dirty="0"/>
          </a:p>
          <a:p>
            <a:r>
              <a:rPr lang="en-GB" dirty="0" smtClean="0"/>
              <a:t>Treatment</a:t>
            </a:r>
          </a:p>
          <a:p>
            <a:pPr lvl="1"/>
            <a:r>
              <a:rPr lang="en-GB" dirty="0" smtClean="0"/>
              <a:t>Eye hygiene</a:t>
            </a:r>
          </a:p>
          <a:p>
            <a:pPr lvl="1"/>
            <a:r>
              <a:rPr lang="en-GB" dirty="0" smtClean="0"/>
              <a:t>Bacterial conjunctivitis – may benefit from antibiotic</a:t>
            </a:r>
          </a:p>
          <a:p>
            <a:pPr lvl="2"/>
            <a:r>
              <a:rPr lang="en-GB" dirty="0"/>
              <a:t>Most </a:t>
            </a:r>
            <a:r>
              <a:rPr lang="en-GB" dirty="0" smtClean="0"/>
              <a:t>get better </a:t>
            </a:r>
            <a:r>
              <a:rPr lang="en-GB" dirty="0"/>
              <a:t>without treatment, within 1–2 </a:t>
            </a:r>
            <a:r>
              <a:rPr lang="en-GB" dirty="0" smtClean="0"/>
              <a:t>weeks</a:t>
            </a:r>
            <a:endParaRPr lang="en-GB" dirty="0"/>
          </a:p>
          <a:p>
            <a:pPr lvl="2"/>
            <a:r>
              <a:rPr lang="en-GB" dirty="0" smtClean="0"/>
              <a:t>Usually use </a:t>
            </a:r>
            <a:r>
              <a:rPr lang="en-GB" dirty="0"/>
              <a:t>of </a:t>
            </a:r>
            <a:r>
              <a:rPr lang="en-GB" dirty="0" smtClean="0"/>
              <a:t>antibiotic </a:t>
            </a:r>
            <a:r>
              <a:rPr lang="en-GB" dirty="0"/>
              <a:t>makes little difference to </a:t>
            </a:r>
            <a:r>
              <a:rPr lang="en-GB" dirty="0" smtClean="0"/>
              <a:t>recovery</a:t>
            </a:r>
            <a:endParaRPr lang="en-GB" dirty="0"/>
          </a:p>
          <a:p>
            <a:pPr lvl="2"/>
            <a:r>
              <a:rPr lang="en-GB" dirty="0"/>
              <a:t>Up to 10% of people treated </a:t>
            </a:r>
            <a:r>
              <a:rPr lang="en-GB" dirty="0" smtClean="0"/>
              <a:t>complain </a:t>
            </a:r>
            <a:r>
              <a:rPr lang="en-GB" dirty="0"/>
              <a:t>of adverse reactions to </a:t>
            </a:r>
            <a:r>
              <a:rPr lang="en-GB" dirty="0" smtClean="0"/>
              <a:t>treatment</a:t>
            </a:r>
            <a:endParaRPr lang="en-GB" dirty="0"/>
          </a:p>
          <a:p>
            <a:pPr lvl="2"/>
            <a:r>
              <a:rPr lang="en-GB" dirty="0"/>
              <a:t>The risk of a serious complication from untreated infective conjunctivitis is </a:t>
            </a:r>
            <a:r>
              <a:rPr lang="en-GB" dirty="0" smtClean="0"/>
              <a:t>low</a:t>
            </a:r>
          </a:p>
          <a:p>
            <a:pPr lvl="1"/>
            <a:r>
              <a:rPr lang="en-GB" dirty="0" smtClean="0"/>
              <a:t>Irritant </a:t>
            </a:r>
            <a:r>
              <a:rPr lang="en-GB" dirty="0"/>
              <a:t>conjunctivitis </a:t>
            </a:r>
            <a:r>
              <a:rPr lang="en-GB" dirty="0" smtClean="0"/>
              <a:t>– remove the irritant</a:t>
            </a:r>
          </a:p>
          <a:p>
            <a:pPr lvl="1"/>
            <a:r>
              <a:rPr lang="en-GB" dirty="0" smtClean="0"/>
              <a:t>Allergic conjunctivitis – antihistamine and remove the allergen</a:t>
            </a:r>
          </a:p>
          <a:p>
            <a:pPr lvl="1"/>
            <a:r>
              <a:rPr lang="en-GB" dirty="0" smtClean="0"/>
              <a:t>Avoid contact </a:t>
            </a:r>
            <a:r>
              <a:rPr lang="en-GB" dirty="0"/>
              <a:t>lenses until </a:t>
            </a:r>
            <a:r>
              <a:rPr lang="en-GB" dirty="0" smtClean="0"/>
              <a:t>better, washing hands regularly</a:t>
            </a:r>
          </a:p>
          <a:p>
            <a:r>
              <a:rPr lang="en-GB" dirty="0" smtClean="0"/>
              <a:t>Work </a:t>
            </a:r>
            <a:r>
              <a:rPr lang="en-GB" dirty="0"/>
              <a:t>and school</a:t>
            </a:r>
          </a:p>
          <a:p>
            <a:pPr lvl="1"/>
            <a:r>
              <a:rPr lang="en-GB" dirty="0"/>
              <a:t>Public Health England (PHE) advises that you don't need to stay away from work or school if you or your child has </a:t>
            </a:r>
            <a:r>
              <a:rPr lang="en-GB" dirty="0" smtClean="0"/>
              <a:t>conjunctivitis</a:t>
            </a:r>
          </a:p>
        </p:txBody>
      </p:sp>
    </p:spTree>
    <p:extLst>
      <p:ext uri="{BB962C8B-B14F-4D97-AF65-F5344CB8AC3E}">
        <p14:creationId xmlns:p14="http://schemas.microsoft.com/office/powerpoint/2010/main" val="165493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Dry Eyes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Where your </a:t>
            </a:r>
            <a:r>
              <a:rPr lang="en-GB" b="1" dirty="0"/>
              <a:t>eyes don't produce enough tears or your tears evaporate too </a:t>
            </a:r>
            <a:r>
              <a:rPr lang="en-GB" b="1" dirty="0" smtClean="0"/>
              <a:t>quickly</a:t>
            </a:r>
            <a:endParaRPr lang="en-GB" dirty="0"/>
          </a:p>
          <a:p>
            <a:r>
              <a:rPr lang="en-GB" dirty="0" smtClean="0"/>
              <a:t>Causes</a:t>
            </a:r>
          </a:p>
          <a:p>
            <a:pPr lvl="1"/>
            <a:r>
              <a:rPr lang="en-GB" dirty="0" smtClean="0"/>
              <a:t>Hormonal changes (pregnancy, menopause, contraceptive pill)</a:t>
            </a:r>
          </a:p>
          <a:p>
            <a:pPr lvl="1"/>
            <a:r>
              <a:rPr lang="en-GB" dirty="0" smtClean="0"/>
              <a:t>Ageing</a:t>
            </a:r>
          </a:p>
          <a:p>
            <a:pPr lvl="1"/>
            <a:r>
              <a:rPr lang="en-GB" dirty="0" smtClean="0"/>
              <a:t>Environment (sun, wind, smoke)</a:t>
            </a:r>
          </a:p>
          <a:p>
            <a:pPr lvl="1"/>
            <a:r>
              <a:rPr lang="en-GB" dirty="0" smtClean="0"/>
              <a:t>Activities (reading, writing, working </a:t>
            </a:r>
            <a:r>
              <a:rPr lang="en-GB" dirty="0"/>
              <a:t>with a </a:t>
            </a:r>
            <a:r>
              <a:rPr lang="en-GB" dirty="0" smtClean="0"/>
              <a:t>computer)</a:t>
            </a:r>
          </a:p>
          <a:p>
            <a:pPr lvl="1"/>
            <a:r>
              <a:rPr lang="en-GB" dirty="0" smtClean="0"/>
              <a:t>Medications (antihistamines, antidepressants, beta-blockers, diuretics)</a:t>
            </a:r>
          </a:p>
          <a:p>
            <a:pPr lvl="1"/>
            <a:r>
              <a:rPr lang="en-GB" dirty="0" smtClean="0"/>
              <a:t>Laser</a:t>
            </a:r>
            <a:r>
              <a:rPr lang="en-GB" dirty="0"/>
              <a:t> eye </a:t>
            </a:r>
            <a:r>
              <a:rPr lang="en-GB" dirty="0" smtClean="0"/>
              <a:t>surgery</a:t>
            </a:r>
          </a:p>
          <a:p>
            <a:pPr lvl="1"/>
            <a:r>
              <a:rPr lang="en-GB" dirty="0" smtClean="0"/>
              <a:t>Contact lenses</a:t>
            </a:r>
          </a:p>
          <a:p>
            <a:pPr lvl="1"/>
            <a:r>
              <a:rPr lang="en-GB" dirty="0" smtClean="0"/>
              <a:t>Medical conditions (allergic conjunctivitis, eczema, </a:t>
            </a:r>
            <a:r>
              <a:rPr lang="en-GB" dirty="0" err="1" smtClean="0"/>
              <a:t>Sjögren's</a:t>
            </a:r>
            <a:r>
              <a:rPr lang="en-GB" dirty="0" smtClean="0"/>
              <a:t> syndrome, rheumatoid arthritis, lupus, scleroderma, Bell's palsy)</a:t>
            </a:r>
            <a:endParaRPr lang="en-GB" dirty="0"/>
          </a:p>
          <a:p>
            <a:r>
              <a:rPr lang="en-GB" dirty="0" smtClean="0"/>
              <a:t>What can help</a:t>
            </a:r>
          </a:p>
          <a:p>
            <a:pPr lvl="1"/>
            <a:r>
              <a:rPr lang="en-GB" dirty="0" smtClean="0"/>
              <a:t>Wrap-around glasses/eye protection</a:t>
            </a:r>
          </a:p>
          <a:p>
            <a:pPr lvl="1"/>
            <a:r>
              <a:rPr lang="en-GB" dirty="0" smtClean="0"/>
              <a:t>Avoiding irritants e.g. </a:t>
            </a:r>
            <a:r>
              <a:rPr lang="en-GB" dirty="0"/>
              <a:t>eye </a:t>
            </a:r>
            <a:r>
              <a:rPr lang="en-GB" dirty="0" smtClean="0"/>
              <a:t>make-up</a:t>
            </a:r>
          </a:p>
          <a:p>
            <a:pPr lvl="1"/>
            <a:r>
              <a:rPr lang="en-GB" dirty="0" smtClean="0"/>
              <a:t>Adjust </a:t>
            </a:r>
            <a:r>
              <a:rPr lang="en-GB" dirty="0"/>
              <a:t>your </a:t>
            </a:r>
            <a:r>
              <a:rPr lang="en-GB" dirty="0" smtClean="0"/>
              <a:t>computer, limit continuous use</a:t>
            </a:r>
          </a:p>
          <a:p>
            <a:pPr lvl="1"/>
            <a:r>
              <a:rPr lang="en-GB" dirty="0" smtClean="0"/>
              <a:t>Humidifier </a:t>
            </a:r>
            <a:r>
              <a:rPr lang="en-GB" dirty="0"/>
              <a:t>or air </a:t>
            </a:r>
            <a:r>
              <a:rPr lang="en-GB" dirty="0" smtClean="0"/>
              <a:t>filter</a:t>
            </a:r>
          </a:p>
          <a:p>
            <a:pPr lvl="1"/>
            <a:r>
              <a:rPr lang="en-GB" dirty="0" smtClean="0"/>
              <a:t>Eye hygiene</a:t>
            </a:r>
          </a:p>
          <a:p>
            <a:r>
              <a:rPr lang="en-GB" dirty="0" smtClean="0"/>
              <a:t>See your optician for advice on over the counter products that may help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9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Blepharitis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The</a:t>
            </a:r>
            <a:r>
              <a:rPr lang="en-GB" dirty="0"/>
              <a:t> edges of the eyelids </a:t>
            </a:r>
            <a:r>
              <a:rPr lang="en-GB" dirty="0" smtClean="0"/>
              <a:t>become </a:t>
            </a:r>
            <a:r>
              <a:rPr lang="en-GB" dirty="0"/>
              <a:t>red and </a:t>
            </a:r>
            <a:r>
              <a:rPr lang="en-GB" dirty="0" smtClean="0"/>
              <a:t>swollen, feel itchy</a:t>
            </a:r>
            <a:r>
              <a:rPr lang="en-GB" dirty="0"/>
              <a:t>, sore and </a:t>
            </a:r>
            <a:r>
              <a:rPr lang="en-GB" dirty="0" smtClean="0"/>
              <a:t>can </a:t>
            </a:r>
            <a:r>
              <a:rPr lang="en-GB" dirty="0"/>
              <a:t>stick </a:t>
            </a:r>
            <a:r>
              <a:rPr lang="en-GB" dirty="0" smtClean="0"/>
              <a:t>together, often a burning or </a:t>
            </a:r>
            <a:r>
              <a:rPr lang="en-GB" dirty="0"/>
              <a:t>gritty sensation in your eyes</a:t>
            </a:r>
          </a:p>
          <a:p>
            <a:r>
              <a:rPr lang="en-GB" dirty="0" smtClean="0"/>
              <a:t>Usually both eyes, and symptoms </a:t>
            </a:r>
            <a:r>
              <a:rPr lang="en-GB" dirty="0"/>
              <a:t>tend to be worse in the </a:t>
            </a:r>
            <a:r>
              <a:rPr lang="en-GB" dirty="0" smtClean="0"/>
              <a:t>morning</a:t>
            </a:r>
            <a:endParaRPr lang="en-GB" dirty="0"/>
          </a:p>
          <a:p>
            <a:r>
              <a:rPr lang="en-GB" dirty="0"/>
              <a:t>See your high-street optician </a:t>
            </a:r>
            <a:r>
              <a:rPr lang="en-GB" dirty="0" smtClean="0"/>
              <a:t>if </a:t>
            </a:r>
            <a:r>
              <a:rPr lang="en-GB" dirty="0"/>
              <a:t>you have persistent symptoms </a:t>
            </a:r>
            <a:r>
              <a:rPr lang="en-GB" dirty="0" smtClean="0"/>
              <a:t>that </a:t>
            </a:r>
            <a:r>
              <a:rPr lang="en-GB" dirty="0"/>
              <a:t>aren't being controlled by simple </a:t>
            </a:r>
            <a:r>
              <a:rPr lang="en-GB" dirty="0" smtClean="0"/>
              <a:t>measures</a:t>
            </a:r>
            <a:endParaRPr lang="en-GB" dirty="0"/>
          </a:p>
          <a:p>
            <a:r>
              <a:rPr lang="en-GB" dirty="0" smtClean="0"/>
              <a:t>Causes include a reaction to bacteria or fungi on the skin, a skin problem such as rosacea</a:t>
            </a:r>
            <a:r>
              <a:rPr lang="en-GB" dirty="0"/>
              <a:t> </a:t>
            </a:r>
            <a:r>
              <a:rPr lang="en-GB" dirty="0" smtClean="0"/>
              <a:t>or eczema</a:t>
            </a:r>
            <a:endParaRPr lang="en-GB" dirty="0"/>
          </a:p>
          <a:p>
            <a:r>
              <a:rPr lang="en-GB" dirty="0" smtClean="0"/>
              <a:t>It </a:t>
            </a:r>
            <a:r>
              <a:rPr lang="en-GB" dirty="0"/>
              <a:t>isn't </a:t>
            </a:r>
            <a:r>
              <a:rPr lang="en-GB" dirty="0" smtClean="0"/>
              <a:t>contagious</a:t>
            </a:r>
          </a:p>
          <a:p>
            <a:r>
              <a:rPr lang="en-GB" dirty="0" smtClean="0"/>
              <a:t>Usually long-term, may come and go</a:t>
            </a:r>
          </a:p>
          <a:p>
            <a:r>
              <a:rPr lang="en-GB" dirty="0" smtClean="0"/>
              <a:t>More severe cases may occasionally require antibiotics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98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Eye Hygiene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To be done once or twice a day, ongoing</a:t>
            </a:r>
            <a:endParaRPr lang="en-GB" dirty="0" smtClean="0"/>
          </a:p>
          <a:p>
            <a:r>
              <a:rPr lang="en-GB" b="1" dirty="0" smtClean="0"/>
              <a:t>use a warm compress</a:t>
            </a:r>
            <a:r>
              <a:rPr lang="en-GB" dirty="0" smtClean="0"/>
              <a:t> – to make the oil from glands around your eyes more runny</a:t>
            </a:r>
          </a:p>
          <a:p>
            <a:r>
              <a:rPr lang="en-GB" b="1" dirty="0" smtClean="0"/>
              <a:t>gently massage your eyelids</a:t>
            </a:r>
            <a:r>
              <a:rPr lang="en-GB" dirty="0" smtClean="0"/>
              <a:t> – to push the oils out of the glands</a:t>
            </a:r>
          </a:p>
          <a:p>
            <a:r>
              <a:rPr lang="en-GB" b="1" dirty="0" smtClean="0"/>
              <a:t>clean your eyelids</a:t>
            </a:r>
            <a:r>
              <a:rPr lang="en-GB" dirty="0" smtClean="0"/>
              <a:t> – to wipe away excess oil, unblock glands, remove bugs. Using a solution of 1 pint cooled boiled water to 1 tsp bicarbonate of soda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26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r</a:t>
            </a:r>
            <a:r>
              <a:rPr lang="en-GB" dirty="0" smtClean="0"/>
              <a:t>ed eye, when to worry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See your GP immediately if</a:t>
            </a:r>
          </a:p>
          <a:p>
            <a:r>
              <a:rPr lang="en-GB" dirty="0" smtClean="0"/>
              <a:t>Eye pain</a:t>
            </a:r>
          </a:p>
          <a:p>
            <a:r>
              <a:rPr lang="en-GB" dirty="0" smtClean="0"/>
              <a:t>Sensitivity to light</a:t>
            </a:r>
          </a:p>
          <a:p>
            <a:r>
              <a:rPr lang="en-GB" dirty="0" smtClean="0"/>
              <a:t>Disturbed vision</a:t>
            </a:r>
          </a:p>
          <a:p>
            <a:r>
              <a:rPr lang="en-GB" dirty="0" smtClean="0"/>
              <a:t>Intense redness in one eye or both eyes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newborn</a:t>
            </a:r>
            <a:r>
              <a:rPr lang="en-GB" dirty="0" smtClean="0"/>
              <a:t> baby with conjunctivitis </a:t>
            </a:r>
          </a:p>
          <a:p>
            <a:r>
              <a:rPr lang="en-GB" dirty="0" smtClean="0"/>
              <a:t>Suspect a foreign body</a:t>
            </a:r>
          </a:p>
          <a:p>
            <a:r>
              <a:rPr lang="en-GB" dirty="0" smtClean="0"/>
              <a:t>Glaucoma or iritis history</a:t>
            </a:r>
          </a:p>
          <a:p>
            <a:r>
              <a:rPr lang="en-GB" dirty="0" smtClean="0"/>
              <a:t>Chemical injury</a:t>
            </a:r>
          </a:p>
          <a:p>
            <a:r>
              <a:rPr lang="en-GB" dirty="0" smtClean="0"/>
              <a:t>Trau</a:t>
            </a:r>
            <a:r>
              <a:rPr lang="en-GB" dirty="0" smtClean="0"/>
              <a:t>ma</a:t>
            </a:r>
          </a:p>
          <a:p>
            <a:r>
              <a:rPr lang="en-GB" dirty="0" smtClean="0"/>
              <a:t>Contact lens wearers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754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176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Conjunctivitis</vt:lpstr>
      <vt:lpstr>Dry Eyes</vt:lpstr>
      <vt:lpstr>Blepharitis</vt:lpstr>
      <vt:lpstr>Eye Hygiene</vt:lpstr>
      <vt:lpstr>The red eye, when to worry</vt:lpstr>
    </vt:vector>
  </TitlesOfParts>
  <Company>NHS South West Commissioning Support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 Howes</dc:creator>
  <cp:lastModifiedBy>Max Howes</cp:lastModifiedBy>
  <cp:revision>5</cp:revision>
  <dcterms:created xsi:type="dcterms:W3CDTF">2017-02-20T18:14:09Z</dcterms:created>
  <dcterms:modified xsi:type="dcterms:W3CDTF">2017-02-20T18:55:45Z</dcterms:modified>
</cp:coreProperties>
</file>