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1" r:id="rId4"/>
    <p:sldId id="258" r:id="rId5"/>
    <p:sldId id="260" r:id="rId6"/>
    <p:sldId id="262" r:id="rId7"/>
    <p:sldId id="267" r:id="rId8"/>
    <p:sldId id="259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7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7B3B-69E5-4782-86DA-C1A66A69D71B}" type="datetimeFigureOut">
              <a:rPr lang="en-GB" smtClean="0"/>
              <a:t>01/10/2017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46B2B02-5625-4BA8-A6B9-9220D01899F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7B3B-69E5-4782-86DA-C1A66A69D71B}" type="datetimeFigureOut">
              <a:rPr lang="en-GB" smtClean="0"/>
              <a:t>01/10/2017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2B02-5625-4BA8-A6B9-9220D01899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7B3B-69E5-4782-86DA-C1A66A69D71B}" type="datetimeFigureOut">
              <a:rPr lang="en-GB" smtClean="0"/>
              <a:t>01/10/2017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2B02-5625-4BA8-A6B9-9220D01899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7B3B-69E5-4782-86DA-C1A66A69D71B}" type="datetimeFigureOut">
              <a:rPr lang="en-GB" smtClean="0"/>
              <a:t>01/10/2017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2B02-5625-4BA8-A6B9-9220D01899F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7B3B-69E5-4782-86DA-C1A66A69D71B}" type="datetimeFigureOut">
              <a:rPr lang="en-GB" smtClean="0"/>
              <a:t>01/10/2017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46B2B02-5625-4BA8-A6B9-9220D01899F9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7B3B-69E5-4782-86DA-C1A66A69D71B}" type="datetimeFigureOut">
              <a:rPr lang="en-GB" smtClean="0"/>
              <a:t>01/10/2017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2B02-5625-4BA8-A6B9-9220D01899F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7B3B-69E5-4782-86DA-C1A66A69D71B}" type="datetimeFigureOut">
              <a:rPr lang="en-GB" smtClean="0"/>
              <a:t>01/10/2017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2B02-5625-4BA8-A6B9-9220D01899F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7B3B-69E5-4782-86DA-C1A66A69D71B}" type="datetimeFigureOut">
              <a:rPr lang="en-GB" smtClean="0"/>
              <a:t>01/10/2017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2B02-5625-4BA8-A6B9-9220D01899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7B3B-69E5-4782-86DA-C1A66A69D71B}" type="datetimeFigureOut">
              <a:rPr lang="en-GB" smtClean="0"/>
              <a:t>01/10/2017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2B02-5625-4BA8-A6B9-9220D01899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7B3B-69E5-4782-86DA-C1A66A69D71B}" type="datetimeFigureOut">
              <a:rPr lang="en-GB" smtClean="0"/>
              <a:t>01/10/2017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2B02-5625-4BA8-A6B9-9220D01899F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7B3B-69E5-4782-86DA-C1A66A69D71B}" type="datetimeFigureOut">
              <a:rPr lang="en-GB" smtClean="0"/>
              <a:t>01/10/2017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46B2B02-5625-4BA8-A6B9-9220D01899F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91A7B3B-69E5-4782-86DA-C1A66A69D71B}" type="datetimeFigureOut">
              <a:rPr lang="en-GB" smtClean="0"/>
              <a:t>01/10/2017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46B2B02-5625-4BA8-A6B9-9220D01899F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562600"/>
            <a:ext cx="6400800" cy="990600"/>
          </a:xfrm>
        </p:spPr>
        <p:txBody>
          <a:bodyPr/>
          <a:lstStyle/>
          <a:p>
            <a:pPr algn="l"/>
            <a:r>
              <a:rPr lang="en-GB" dirty="0" smtClean="0"/>
              <a:t>Dr Max </a:t>
            </a:r>
            <a:r>
              <a:rPr lang="en-GB" dirty="0" err="1" smtClean="0"/>
              <a:t>Howes</a:t>
            </a:r>
            <a:endParaRPr lang="en-GB" dirty="0" smtClean="0"/>
          </a:p>
          <a:p>
            <a:pPr algn="l"/>
            <a:r>
              <a:rPr lang="en-GB" dirty="0" smtClean="0"/>
              <a:t>Salaried GP, </a:t>
            </a:r>
            <a:r>
              <a:rPr lang="en-GB" dirty="0" err="1" smtClean="0"/>
              <a:t>Portishead</a:t>
            </a:r>
            <a:r>
              <a:rPr lang="en-GB" dirty="0" smtClean="0"/>
              <a:t> Medical Group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Diet and Cardiovascular Disease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2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Cardiovascular disease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Diseases of the heart or blood vessels</a:t>
            </a:r>
          </a:p>
          <a:p>
            <a:r>
              <a:rPr lang="en-GB" dirty="0" smtClean="0"/>
              <a:t>Build-up of atheroma inside arteries</a:t>
            </a:r>
          </a:p>
          <a:p>
            <a:r>
              <a:rPr lang="en-GB" dirty="0" smtClean="0"/>
              <a:t>Modifiable risk factors:            Fixed risk factors:</a:t>
            </a:r>
          </a:p>
          <a:p>
            <a:pPr lvl="2"/>
            <a:r>
              <a:rPr lang="en-GB" dirty="0" smtClean="0"/>
              <a:t>Diet</a:t>
            </a:r>
          </a:p>
          <a:p>
            <a:pPr lvl="2"/>
            <a:r>
              <a:rPr lang="en-GB" dirty="0" smtClean="0"/>
              <a:t>Blood pressure</a:t>
            </a:r>
          </a:p>
          <a:p>
            <a:pPr lvl="2"/>
            <a:r>
              <a:rPr lang="en-GB" dirty="0" smtClean="0"/>
              <a:t>Smoking</a:t>
            </a:r>
          </a:p>
          <a:p>
            <a:pPr lvl="2"/>
            <a:r>
              <a:rPr lang="en-GB" dirty="0" smtClean="0"/>
              <a:t>Physical inactivity</a:t>
            </a:r>
          </a:p>
          <a:p>
            <a:pPr lvl="2"/>
            <a:r>
              <a:rPr lang="en-GB" dirty="0" smtClean="0"/>
              <a:t>Excess weight</a:t>
            </a:r>
            <a:endParaRPr lang="en-GB" dirty="0"/>
          </a:p>
          <a:p>
            <a:pPr lvl="2"/>
            <a:r>
              <a:rPr lang="en-GB" dirty="0" smtClean="0"/>
              <a:t>Alcohol</a:t>
            </a:r>
          </a:p>
          <a:p>
            <a:pPr lvl="2"/>
            <a:r>
              <a:rPr lang="en-GB" dirty="0" smtClean="0"/>
              <a:t>Cholesterol</a:t>
            </a:r>
          </a:p>
          <a:p>
            <a:pPr lvl="2"/>
            <a:r>
              <a:rPr lang="en-GB" dirty="0" smtClean="0"/>
              <a:t>Triglycerides</a:t>
            </a:r>
          </a:p>
          <a:p>
            <a:pPr lvl="2"/>
            <a:r>
              <a:rPr lang="en-GB" dirty="0" smtClean="0"/>
              <a:t>Diabetes</a:t>
            </a:r>
          </a:p>
          <a:p>
            <a:pPr lvl="2"/>
            <a:r>
              <a:rPr lang="en-GB" dirty="0" smtClean="0"/>
              <a:t>Kidney disease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3000" y="26670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GB" sz="2000" dirty="0" smtClean="0"/>
              <a:t>Age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000" dirty="0" smtClean="0"/>
              <a:t>Gender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000" dirty="0" smtClean="0"/>
              <a:t>Family history (genetics)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000" dirty="0" smtClean="0"/>
              <a:t>Ethnicity</a:t>
            </a:r>
            <a:endParaRPr lang="en-GB" sz="2000" dirty="0"/>
          </a:p>
        </p:txBody>
      </p:sp>
      <p:pic>
        <p:nvPicPr>
          <p:cNvPr id="3074" name="Picture 2" descr="http://www.ganfyd.org/images/2/25/Coronary_artery_atherom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8" r="20435"/>
          <a:stretch/>
        </p:blipFill>
        <p:spPr bwMode="auto">
          <a:xfrm>
            <a:off x="4953000" y="4114799"/>
            <a:ext cx="3410339" cy="252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45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Salt (sodium chloride)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Intake should be &lt;5g/day (UK average 9g/day)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82552" r="70584" b="5059"/>
          <a:stretch/>
        </p:blipFill>
        <p:spPr bwMode="auto">
          <a:xfrm>
            <a:off x="981222" y="4353950"/>
            <a:ext cx="2617284" cy="90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16777" r="67219" b="48298"/>
          <a:stretch/>
        </p:blipFill>
        <p:spPr bwMode="auto">
          <a:xfrm>
            <a:off x="990600" y="2133599"/>
            <a:ext cx="2607906" cy="222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71832" r="71903" b="16280"/>
          <a:stretch/>
        </p:blipFill>
        <p:spPr bwMode="auto">
          <a:xfrm>
            <a:off x="3576758" y="5105400"/>
            <a:ext cx="2371531" cy="85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3" t="19979" r="71903" b="37740"/>
          <a:stretch/>
        </p:blipFill>
        <p:spPr bwMode="auto">
          <a:xfrm>
            <a:off x="3962400" y="1981200"/>
            <a:ext cx="1727934" cy="302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5" t="25299" r="21896" b="44473"/>
          <a:stretch/>
        </p:blipFill>
        <p:spPr bwMode="auto">
          <a:xfrm>
            <a:off x="6172200" y="2114938"/>
            <a:ext cx="2062066" cy="201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0" t="76728" r="30810" b="11027"/>
          <a:stretch/>
        </p:blipFill>
        <p:spPr bwMode="auto">
          <a:xfrm>
            <a:off x="6172199" y="4228909"/>
            <a:ext cx="2366697" cy="103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45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Cholesterol</a:t>
            </a:r>
            <a:endParaRPr lang="en-GB" dirty="0"/>
          </a:p>
        </p:txBody>
      </p:sp>
      <p:pic>
        <p:nvPicPr>
          <p:cNvPr id="5122" name="Picture 2" descr="Cholesterol mole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33900"/>
            <a:ext cx="33528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62600" y="4800600"/>
            <a:ext cx="12192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Necessary – used in cell membranes, but excess is laid down in fatty plaques (atheroma)</a:t>
            </a:r>
          </a:p>
          <a:p>
            <a:r>
              <a:rPr lang="en-GB" dirty="0" smtClean="0"/>
              <a:t>Largely made in our bodies by our liver</a:t>
            </a:r>
          </a:p>
          <a:p>
            <a:r>
              <a:rPr lang="en-GB" dirty="0" smtClean="0"/>
              <a:t>LDL is ‘bad cholesterol’, HDL is ‘good cholesterol’, triglycerides are globules of circulating fat</a:t>
            </a:r>
          </a:p>
          <a:p>
            <a:r>
              <a:rPr lang="en-GB" dirty="0" smtClean="0"/>
              <a:t>Aim for TC &lt;5, LDL &lt;3 – though stricter targets apply in e.g. diabetics (4 and 2 respectively)</a:t>
            </a:r>
          </a:p>
          <a:p>
            <a:pPr marL="0" indent="0">
              <a:buNone/>
            </a:pPr>
            <a:r>
              <a:rPr lang="en-GB" dirty="0" smtClean="0"/>
              <a:t>How to reduce cholesterol</a:t>
            </a:r>
          </a:p>
          <a:p>
            <a:r>
              <a:rPr lang="en-GB" dirty="0" smtClean="0"/>
              <a:t>Lose </a:t>
            </a:r>
            <a:r>
              <a:rPr lang="en-GB" dirty="0"/>
              <a:t>weight (losing 6 kg could cut </a:t>
            </a:r>
            <a:r>
              <a:rPr lang="en-GB" dirty="0" smtClean="0"/>
              <a:t>LDL by </a:t>
            </a:r>
            <a:r>
              <a:rPr lang="en-GB" dirty="0"/>
              <a:t>nearly 10%)</a:t>
            </a:r>
          </a:p>
          <a:p>
            <a:r>
              <a:rPr lang="en-GB" dirty="0" smtClean="0"/>
              <a:t>Eat </a:t>
            </a:r>
            <a:r>
              <a:rPr lang="en-GB" dirty="0"/>
              <a:t>a Mediterranean-style </a:t>
            </a:r>
            <a:r>
              <a:rPr lang="en-GB" dirty="0" smtClean="0"/>
              <a:t>diet</a:t>
            </a:r>
            <a:endParaRPr lang="en-GB" dirty="0"/>
          </a:p>
          <a:p>
            <a:r>
              <a:rPr lang="en-GB" dirty="0" smtClean="0"/>
              <a:t>Grill, don’t fry, cut </a:t>
            </a:r>
            <a:r>
              <a:rPr lang="en-GB" dirty="0"/>
              <a:t>visible fat off </a:t>
            </a:r>
            <a:r>
              <a:rPr lang="en-GB" dirty="0" smtClean="0"/>
              <a:t>meat, stop cakes</a:t>
            </a:r>
            <a:r>
              <a:rPr lang="en-GB" dirty="0"/>
              <a:t>, biscuits, pastries and </a:t>
            </a:r>
            <a:r>
              <a:rPr lang="en-GB" dirty="0" smtClean="0"/>
              <a:t>chocolates</a:t>
            </a:r>
            <a:endParaRPr lang="en-GB" dirty="0"/>
          </a:p>
          <a:p>
            <a:r>
              <a:rPr lang="en-GB" dirty="0" smtClean="0"/>
              <a:t>Plant </a:t>
            </a:r>
            <a:r>
              <a:rPr lang="en-GB" dirty="0"/>
              <a:t>sterols </a:t>
            </a:r>
            <a:r>
              <a:rPr lang="en-GB" dirty="0" smtClean="0"/>
              <a:t>(e.g. </a:t>
            </a:r>
            <a:r>
              <a:rPr lang="en-GB" dirty="0"/>
              <a:t>Flora Pro-</a:t>
            </a:r>
            <a:r>
              <a:rPr lang="en-GB" dirty="0" err="1"/>
              <a:t>Activ</a:t>
            </a:r>
            <a:r>
              <a:rPr lang="en-GB" dirty="0"/>
              <a:t>®) or </a:t>
            </a:r>
            <a:r>
              <a:rPr lang="en-GB" dirty="0" err="1"/>
              <a:t>stanols</a:t>
            </a:r>
            <a:r>
              <a:rPr lang="en-GB" dirty="0"/>
              <a:t> (</a:t>
            </a:r>
            <a:r>
              <a:rPr lang="en-GB" dirty="0" err="1"/>
              <a:t>Benecol</a:t>
            </a:r>
            <a:r>
              <a:rPr lang="en-GB" dirty="0"/>
              <a:t>®) </a:t>
            </a:r>
            <a:r>
              <a:rPr lang="en-GB" dirty="0" smtClean="0"/>
              <a:t>could </a:t>
            </a:r>
            <a:r>
              <a:rPr lang="en-GB" dirty="0"/>
              <a:t>lower </a:t>
            </a:r>
            <a:r>
              <a:rPr lang="en-GB" dirty="0" smtClean="0"/>
              <a:t>cholesterol </a:t>
            </a:r>
            <a:r>
              <a:rPr lang="en-GB" dirty="0"/>
              <a:t>by almost 10%</a:t>
            </a:r>
          </a:p>
          <a:p>
            <a:r>
              <a:rPr lang="en-GB" dirty="0" smtClean="0"/>
              <a:t>Exercise regularly</a:t>
            </a:r>
          </a:p>
          <a:p>
            <a:r>
              <a:rPr lang="en-GB" dirty="0" smtClean="0"/>
              <a:t>Soluble </a:t>
            </a:r>
            <a:r>
              <a:rPr lang="en-GB" dirty="0"/>
              <a:t>fibre (oats, </a:t>
            </a:r>
            <a:r>
              <a:rPr lang="en-GB" dirty="0" smtClean="0"/>
              <a:t>legumes, </a:t>
            </a:r>
            <a:r>
              <a:rPr lang="en-GB" dirty="0" err="1" smtClean="0"/>
              <a:t>wholegrains</a:t>
            </a:r>
            <a:r>
              <a:rPr lang="en-GB" dirty="0" smtClean="0"/>
              <a:t>, high fibre fruits)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5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Saturated vs. unsaturated fats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dirty="0" smtClean="0"/>
              <a:t>Is saturated fat really as bad as was originally thought?</a:t>
            </a:r>
          </a:p>
          <a:p>
            <a:pPr marL="0" indent="0" fontAlgn="base">
              <a:buNone/>
            </a:pPr>
            <a:r>
              <a:rPr lang="en-GB" sz="2000" dirty="0" smtClean="0"/>
              <a:t>Association </a:t>
            </a:r>
            <a:r>
              <a:rPr lang="en-GB" sz="2000" dirty="0"/>
              <a:t>of Dietary, Circulating, and Supplement Fatty Acids With Coronary Risk: A Systematic Review and Meta-analysis </a:t>
            </a:r>
            <a:r>
              <a:rPr lang="en-GB" sz="2000" i="1" dirty="0"/>
              <a:t>Rajiv </a:t>
            </a:r>
            <a:r>
              <a:rPr lang="en-GB" sz="2000" i="1" dirty="0" err="1"/>
              <a:t>Chowdhury</a:t>
            </a:r>
            <a:r>
              <a:rPr lang="en-GB" sz="2000" i="1" dirty="0"/>
              <a:t>, </a:t>
            </a:r>
            <a:r>
              <a:rPr lang="en-GB" sz="2000" i="1" dirty="0" smtClean="0"/>
              <a:t>MD et al. </a:t>
            </a:r>
            <a:r>
              <a:rPr lang="sv-SE" sz="2000" i="1" dirty="0"/>
              <a:t>Ann Intern </a:t>
            </a:r>
            <a:r>
              <a:rPr lang="sv-SE" sz="2000" i="1" dirty="0" smtClean="0"/>
              <a:t>Med. </a:t>
            </a:r>
            <a:r>
              <a:rPr lang="sv-SE" sz="2000" dirty="0" smtClean="0"/>
              <a:t>2014;160(6</a:t>
            </a:r>
            <a:r>
              <a:rPr lang="sv-SE" sz="2000" dirty="0"/>
              <a:t>):398-406</a:t>
            </a:r>
            <a:endParaRPr lang="en-GB" sz="2000" dirty="0"/>
          </a:p>
          <a:p>
            <a:r>
              <a:rPr lang="en-GB" dirty="0" smtClean="0"/>
              <a:t>A </a:t>
            </a:r>
            <a:r>
              <a:rPr lang="en-GB" dirty="0"/>
              <a:t>major </a:t>
            </a:r>
            <a:r>
              <a:rPr lang="en-GB" dirty="0" smtClean="0"/>
              <a:t>review, </a:t>
            </a:r>
            <a:r>
              <a:rPr lang="en-GB" dirty="0"/>
              <a:t>72 studies, </a:t>
            </a:r>
            <a:r>
              <a:rPr lang="en-GB" dirty="0" smtClean="0"/>
              <a:t>over </a:t>
            </a:r>
            <a:r>
              <a:rPr lang="en-GB" dirty="0"/>
              <a:t>650,000 </a:t>
            </a:r>
            <a:r>
              <a:rPr lang="en-GB" dirty="0" smtClean="0"/>
              <a:t>people</a:t>
            </a:r>
          </a:p>
          <a:p>
            <a:r>
              <a:rPr lang="en-GB" dirty="0" smtClean="0"/>
              <a:t>Compared </a:t>
            </a:r>
            <a:r>
              <a:rPr lang="en-GB" dirty="0"/>
              <a:t>populations with high and low </a:t>
            </a:r>
            <a:r>
              <a:rPr lang="en-GB" dirty="0" smtClean="0"/>
              <a:t>saturated </a:t>
            </a:r>
            <a:r>
              <a:rPr lang="en-GB" dirty="0"/>
              <a:t>and </a:t>
            </a:r>
            <a:r>
              <a:rPr lang="en-GB" dirty="0" smtClean="0"/>
              <a:t>unsaturated fat intake</a:t>
            </a:r>
          </a:p>
          <a:p>
            <a:r>
              <a:rPr lang="en-GB" dirty="0" smtClean="0"/>
              <a:t>Suggested </a:t>
            </a:r>
            <a:r>
              <a:rPr lang="en-GB" dirty="0"/>
              <a:t>high intake of saturated fat does not increase the risk to your heart health and eating more polyunsaturated fat doesn't lower </a:t>
            </a:r>
            <a:r>
              <a:rPr lang="en-GB" dirty="0" smtClean="0"/>
              <a:t>it</a:t>
            </a:r>
          </a:p>
          <a:p>
            <a:r>
              <a:rPr lang="en-GB" dirty="0" smtClean="0"/>
              <a:t>Association is not causation</a:t>
            </a:r>
          </a:p>
        </p:txBody>
      </p:sp>
    </p:spTree>
    <p:extLst>
      <p:ext uri="{BB962C8B-B14F-4D97-AF65-F5344CB8AC3E}">
        <p14:creationId xmlns:p14="http://schemas.microsoft.com/office/powerpoint/2010/main" val="4257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Alcohol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6858000" cy="4572000"/>
          </a:xfrm>
        </p:spPr>
        <p:txBody>
          <a:bodyPr>
            <a:normAutofit/>
          </a:bodyPr>
          <a:lstStyle/>
          <a:p>
            <a:r>
              <a:rPr lang="en-GB" dirty="0" smtClean="0"/>
              <a:t>Recommendation &lt;14u/week, spread out, with two days off</a:t>
            </a:r>
          </a:p>
          <a:p>
            <a:r>
              <a:rPr lang="en-GB" dirty="0" smtClean="0"/>
              <a:t>1-2u/day proven to </a:t>
            </a:r>
            <a:r>
              <a:rPr lang="en-GB" dirty="0"/>
              <a:t>reduce the risk of </a:t>
            </a:r>
            <a:r>
              <a:rPr lang="en-GB" dirty="0" smtClean="0"/>
              <a:t>CHD</a:t>
            </a:r>
          </a:p>
          <a:p>
            <a:r>
              <a:rPr lang="en-GB" dirty="0" smtClean="0"/>
              <a:t>Positive effect on HDL/LDL ratio and clotting</a:t>
            </a:r>
          </a:p>
          <a:p>
            <a:r>
              <a:rPr lang="en-GB" dirty="0" smtClean="0"/>
              <a:t>Higher </a:t>
            </a:r>
            <a:r>
              <a:rPr lang="en-GB" dirty="0"/>
              <a:t>levels of consumption increase risks from other </a:t>
            </a:r>
            <a:r>
              <a:rPr lang="en-GB" dirty="0" smtClean="0"/>
              <a:t>causes – excess alcohol leads to weight gain, hypertension, damages heart muscle</a:t>
            </a:r>
            <a:endParaRPr lang="en-GB" dirty="0"/>
          </a:p>
        </p:txBody>
      </p:sp>
      <p:pic>
        <p:nvPicPr>
          <p:cNvPr id="4098" name="Picture 2" descr="https://images-na.ssl-images-amazon.com/images/I/313ENDBBPBL._SL500_AC_SS35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2" r="27557"/>
          <a:stretch/>
        </p:blipFill>
        <p:spPr bwMode="auto">
          <a:xfrm>
            <a:off x="7239000" y="1981200"/>
            <a:ext cx="1492897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45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Superfoods</a:t>
            </a:r>
            <a:r>
              <a:rPr lang="en-GB" dirty="0" smtClean="0"/>
              <a:t>, super-fads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Can you correct the ills in your life by eating </a:t>
            </a:r>
            <a:r>
              <a:rPr lang="en-GB" dirty="0" err="1" smtClean="0"/>
              <a:t>goji</a:t>
            </a:r>
            <a:r>
              <a:rPr lang="en-GB" dirty="0" smtClean="0"/>
              <a:t> berries?</a:t>
            </a:r>
          </a:p>
          <a:p>
            <a:r>
              <a:rPr lang="en-GB" dirty="0" smtClean="0"/>
              <a:t>Everyone’s looking for an easy fix (and quacks are looking for something easily marketable)</a:t>
            </a:r>
          </a:p>
          <a:p>
            <a:r>
              <a:rPr lang="en-GB" dirty="0" smtClean="0"/>
              <a:t>There’s no big secret, it’s in fact very simple (and so hard to sell) - eat </a:t>
            </a:r>
            <a:r>
              <a:rPr lang="en-GB" dirty="0"/>
              <a:t>a balanced, varied and modest </a:t>
            </a:r>
            <a:r>
              <a:rPr lang="en-GB" dirty="0" smtClean="0"/>
              <a:t>diet</a:t>
            </a:r>
          </a:p>
          <a:p>
            <a:r>
              <a:rPr lang="en-GB" dirty="0" smtClean="0"/>
              <a:t>‘</a:t>
            </a:r>
            <a:r>
              <a:rPr lang="en-GB" dirty="0" err="1" smtClean="0"/>
              <a:t>Superfoods</a:t>
            </a:r>
            <a:r>
              <a:rPr lang="en-GB" dirty="0" smtClean="0"/>
              <a:t>’</a:t>
            </a:r>
            <a:r>
              <a:rPr lang="en-GB" dirty="0"/>
              <a:t> give the impression that ordinary, </a:t>
            </a:r>
            <a:r>
              <a:rPr lang="en-GB" dirty="0" smtClean="0"/>
              <a:t>affordable </a:t>
            </a:r>
            <a:r>
              <a:rPr lang="en-GB" dirty="0"/>
              <a:t>everyday foods are somehow </a:t>
            </a:r>
            <a:r>
              <a:rPr lang="en-GB" dirty="0" smtClean="0"/>
              <a:t>deficient</a:t>
            </a:r>
          </a:p>
          <a:p>
            <a:r>
              <a:rPr lang="en-GB" dirty="0" smtClean="0"/>
              <a:t>Rather </a:t>
            </a:r>
            <a:r>
              <a:rPr lang="en-GB" dirty="0"/>
              <a:t>than </a:t>
            </a:r>
            <a:r>
              <a:rPr lang="en-GB" dirty="0" smtClean="0"/>
              <a:t>spending £5 on algae and bean </a:t>
            </a:r>
            <a:r>
              <a:rPr lang="en-GB" dirty="0"/>
              <a:t>sprouts in Waitrose, a family would be better off buying regular and larger quantities of fresh fruit and veg from their local </a:t>
            </a:r>
            <a:r>
              <a:rPr lang="en-GB" dirty="0" smtClean="0"/>
              <a:t>market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949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Mediterranean diet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53000"/>
          </a:xfrm>
        </p:spPr>
        <p:txBody>
          <a:bodyPr>
            <a:normAutofit/>
          </a:bodyPr>
          <a:lstStyle/>
          <a:p>
            <a:r>
              <a:rPr lang="en-GB" dirty="0" smtClean="0"/>
              <a:t>Proven to reduce cardiovascular disease, also diabetes</a:t>
            </a:r>
            <a:r>
              <a:rPr lang="en-GB" dirty="0"/>
              <a:t>, </a:t>
            </a:r>
            <a:r>
              <a:rPr lang="en-GB" dirty="0" smtClean="0"/>
              <a:t>obesity</a:t>
            </a:r>
            <a:r>
              <a:rPr lang="en-GB" dirty="0"/>
              <a:t>, some cancers, </a:t>
            </a:r>
            <a:r>
              <a:rPr lang="en-GB" dirty="0" smtClean="0"/>
              <a:t>Parkinson's </a:t>
            </a:r>
            <a:r>
              <a:rPr lang="en-GB" dirty="0"/>
              <a:t>and </a:t>
            </a:r>
            <a:r>
              <a:rPr lang="en-GB" dirty="0" smtClean="0"/>
              <a:t>Alzheimer's disease</a:t>
            </a:r>
          </a:p>
          <a:p>
            <a:pPr marL="0" indent="0">
              <a:buNone/>
            </a:pPr>
            <a:r>
              <a:rPr lang="en-GB" dirty="0" smtClean="0"/>
              <a:t>Principles:</a:t>
            </a:r>
          </a:p>
          <a:p>
            <a:pPr lvl="2"/>
            <a:r>
              <a:rPr lang="en-GB" dirty="0" smtClean="0"/>
              <a:t>Maximise vegetables</a:t>
            </a:r>
            <a:r>
              <a:rPr lang="en-GB" dirty="0"/>
              <a:t>, </a:t>
            </a:r>
            <a:r>
              <a:rPr lang="en-GB" dirty="0" smtClean="0"/>
              <a:t>legumes, </a:t>
            </a:r>
            <a:r>
              <a:rPr lang="en-GB" dirty="0"/>
              <a:t>fruits and wholegrain </a:t>
            </a:r>
            <a:r>
              <a:rPr lang="en-GB" dirty="0" smtClean="0"/>
              <a:t>cereals</a:t>
            </a:r>
            <a:endParaRPr lang="en-GB" dirty="0"/>
          </a:p>
          <a:p>
            <a:pPr lvl="2"/>
            <a:r>
              <a:rPr lang="en-GB" dirty="0"/>
              <a:t>Limit </a:t>
            </a:r>
            <a:r>
              <a:rPr lang="en-GB" dirty="0" smtClean="0"/>
              <a:t>red meat – chicken, lentils, beans, chickpeas</a:t>
            </a:r>
          </a:p>
          <a:p>
            <a:pPr lvl="2"/>
            <a:r>
              <a:rPr lang="en-GB" dirty="0" smtClean="0"/>
              <a:t>Eat more fish</a:t>
            </a:r>
            <a:endParaRPr lang="en-GB" dirty="0"/>
          </a:p>
          <a:p>
            <a:pPr lvl="2"/>
            <a:r>
              <a:rPr lang="en-GB" dirty="0" smtClean="0"/>
              <a:t>Use olive oil/rapeseed </a:t>
            </a:r>
            <a:r>
              <a:rPr lang="en-GB" dirty="0"/>
              <a:t>oil in place of animal </a:t>
            </a:r>
            <a:r>
              <a:rPr lang="en-GB" dirty="0" smtClean="0"/>
              <a:t>fat</a:t>
            </a:r>
          </a:p>
          <a:p>
            <a:pPr lvl="2"/>
            <a:r>
              <a:rPr lang="en-GB" dirty="0" smtClean="0"/>
              <a:t>Limit processed foods/ready meals</a:t>
            </a:r>
          </a:p>
          <a:p>
            <a:pPr lvl="2"/>
            <a:r>
              <a:rPr lang="en-GB" dirty="0" smtClean="0"/>
              <a:t>Eat </a:t>
            </a:r>
            <a:r>
              <a:rPr lang="en-GB" dirty="0"/>
              <a:t>no more than moderate amounts of dairy </a:t>
            </a:r>
            <a:r>
              <a:rPr lang="en-GB" dirty="0" smtClean="0"/>
              <a:t>products (low fat)</a:t>
            </a:r>
          </a:p>
          <a:p>
            <a:pPr lvl="2"/>
            <a:r>
              <a:rPr lang="en-GB" dirty="0" smtClean="0"/>
              <a:t>Do </a:t>
            </a:r>
            <a:r>
              <a:rPr lang="en-GB" dirty="0"/>
              <a:t>not add </a:t>
            </a:r>
            <a:r>
              <a:rPr lang="en-GB" dirty="0" smtClean="0"/>
              <a:t>salt</a:t>
            </a:r>
          </a:p>
          <a:p>
            <a:pPr lvl="2"/>
            <a:r>
              <a:rPr lang="en-GB" dirty="0" smtClean="0"/>
              <a:t>Snack </a:t>
            </a:r>
            <a:r>
              <a:rPr lang="en-GB" dirty="0"/>
              <a:t>on fruit, dried fruit and unsalted </a:t>
            </a:r>
            <a:r>
              <a:rPr lang="en-GB" dirty="0" smtClean="0"/>
              <a:t>nuts</a:t>
            </a:r>
            <a:endParaRPr lang="en-GB" dirty="0"/>
          </a:p>
          <a:p>
            <a:pPr lvl="2"/>
            <a:r>
              <a:rPr lang="en-GB" dirty="0"/>
              <a:t>Drink </a:t>
            </a:r>
            <a:r>
              <a:rPr lang="en-GB" dirty="0" smtClean="0"/>
              <a:t>red </a:t>
            </a:r>
            <a:r>
              <a:rPr lang="en-GB" dirty="0"/>
              <a:t>wine during </a:t>
            </a:r>
            <a:r>
              <a:rPr lang="en-GB" dirty="0" smtClean="0"/>
              <a:t>meals, </a:t>
            </a:r>
            <a:r>
              <a:rPr lang="en-GB" dirty="0"/>
              <a:t>but no more than two small glasses per </a:t>
            </a:r>
            <a:r>
              <a:rPr lang="en-GB" dirty="0" smtClean="0"/>
              <a:t>day</a:t>
            </a:r>
          </a:p>
          <a:p>
            <a:pPr lvl="2"/>
            <a:r>
              <a:rPr lang="en-GB" dirty="0" smtClean="0"/>
              <a:t>Water </a:t>
            </a:r>
            <a:r>
              <a:rPr lang="en-GB" dirty="0"/>
              <a:t>is the </a:t>
            </a:r>
            <a:r>
              <a:rPr lang="en-GB" dirty="0" smtClean="0"/>
              <a:t>healthiest soft drink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6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reading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1524000"/>
            <a:ext cx="777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https://www.bhf.org.uk/heart-matters/healthy-eating-toolkit/recipe-finder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24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173</TotalTime>
  <Words>466</Words>
  <Application>Microsoft Office PowerPoint</Application>
  <PresentationFormat>On-screen Show (4:3)</PresentationFormat>
  <Paragraphs>68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Equity</vt:lpstr>
      <vt:lpstr>Diet and Cardiovascular Disease</vt:lpstr>
      <vt:lpstr>Cardiovascular disease</vt:lpstr>
      <vt:lpstr>Salt (sodium chloride)</vt:lpstr>
      <vt:lpstr>Cholesterol</vt:lpstr>
      <vt:lpstr>Saturated vs. unsaturated fats</vt:lpstr>
      <vt:lpstr>Alcohol</vt:lpstr>
      <vt:lpstr>Superfoods, super-fads</vt:lpstr>
      <vt:lpstr>Mediterranean diet</vt:lpstr>
      <vt:lpstr>Further reading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Diet and Cardiovascular Disease</dc:title>
  <dc:creator>Million</dc:creator>
  <cp:lastModifiedBy>Million</cp:lastModifiedBy>
  <cp:revision>12</cp:revision>
  <dcterms:created xsi:type="dcterms:W3CDTF">2017-10-01T18:13:14Z</dcterms:created>
  <dcterms:modified xsi:type="dcterms:W3CDTF">2017-10-01T21:06:20Z</dcterms:modified>
</cp:coreProperties>
</file>