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57" r:id="rId4"/>
    <p:sldId id="265" r:id="rId5"/>
    <p:sldId id="266" r:id="rId6"/>
    <p:sldId id="273" r:id="rId7"/>
    <p:sldId id="259" r:id="rId8"/>
    <p:sldId id="258" r:id="rId9"/>
    <p:sldId id="274" r:id="rId10"/>
    <p:sldId id="267" r:id="rId11"/>
    <p:sldId id="263" r:id="rId12"/>
    <p:sldId id="271" r:id="rId13"/>
    <p:sldId id="268" r:id="rId14"/>
    <p:sldId id="262" r:id="rId15"/>
    <p:sldId id="270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84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8AF78-C45F-9D4E-9129-A5A96CAA317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E46BE-E586-5743-9E6B-904D608C4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Bottom – folk</a:t>
            </a:r>
            <a:r>
              <a:rPr lang="en-US" baseline="0" dirty="0" smtClean="0"/>
              <a:t> hall, next up boots, top one primary school</a:t>
            </a:r>
          </a:p>
          <a:p>
            <a:r>
              <a:rPr lang="en-US" baseline="0" dirty="0" smtClean="0"/>
              <a:t>Lime tree dental practice top orange one</a:t>
            </a:r>
          </a:p>
          <a:p>
            <a:r>
              <a:rPr lang="en-US" baseline="0" dirty="0" smtClean="0"/>
              <a:t>Orange on right is </a:t>
            </a:r>
            <a:r>
              <a:rPr lang="en-US" baseline="0" dirty="0" err="1" smtClean="0"/>
              <a:t>sainsburys</a:t>
            </a:r>
            <a:r>
              <a:rPr lang="en-US" baseline="0" dirty="0" smtClean="0"/>
              <a:t>, above this is Alliance homes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E46BE-E586-5743-9E6B-904D608C48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9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2E5C4ED-49F1-0D4C-929C-B4D6FE169A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0AF65D-C131-8542-AED1-75CD3695F84C}" type="datetimeFigureOut">
              <a:rPr lang="en-US" smtClean="0"/>
              <a:t>12/21/2017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2525"/>
            <a:ext cx="7543800" cy="2593975"/>
          </a:xfrm>
        </p:spPr>
        <p:txBody>
          <a:bodyPr/>
          <a:lstStyle/>
          <a:p>
            <a:r>
              <a:rPr lang="en-US" dirty="0" smtClean="0"/>
              <a:t>Chest pain and stroke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24804"/>
            <a:ext cx="6461760" cy="1066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Dr</a:t>
            </a:r>
            <a:r>
              <a:rPr lang="en-US" dirty="0" smtClean="0"/>
              <a:t> Simon Lynes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019" y="2397779"/>
            <a:ext cx="3463485" cy="259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Cardiac arrest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the same as a heart attack</a:t>
            </a:r>
          </a:p>
          <a:p>
            <a:endParaRPr lang="en-GB" dirty="0"/>
          </a:p>
          <a:p>
            <a:r>
              <a:rPr lang="en-GB" dirty="0" smtClean="0"/>
              <a:t>The heart has stopped pumping blood around the body</a:t>
            </a:r>
          </a:p>
          <a:p>
            <a:endParaRPr lang="en-GB" dirty="0"/>
          </a:p>
          <a:p>
            <a:r>
              <a:rPr lang="en-GB" dirty="0" smtClean="0"/>
              <a:t>Many causes (severe infection, heart attack, blood clot in the lungs, etc. etc.)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7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Cardiopulmonary resuscitation </a:t>
            </a:r>
          </a:p>
          <a:p>
            <a:endParaRPr lang="en-US" dirty="0" smtClean="0"/>
          </a:p>
          <a:p>
            <a:r>
              <a:rPr lang="en-US" dirty="0" smtClean="0"/>
              <a:t>A treatment to try and restart the heart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Repeatedly pushing down firmly on the chest</a:t>
            </a:r>
          </a:p>
          <a:p>
            <a:pPr lvl="1"/>
            <a:r>
              <a:rPr lang="en-US" dirty="0" smtClean="0"/>
              <a:t>Using electric shocks to restart the heart</a:t>
            </a:r>
          </a:p>
          <a:p>
            <a:pPr lvl="1"/>
            <a:r>
              <a:rPr lang="en-US" dirty="0" smtClean="0"/>
              <a:t>‘mouth-to-mouth’ breathing</a:t>
            </a:r>
          </a:p>
          <a:p>
            <a:pPr lvl="1"/>
            <a:r>
              <a:rPr lang="en-US" dirty="0" smtClean="0"/>
              <a:t>Artificially inflating the lungs</a:t>
            </a:r>
          </a:p>
          <a:p>
            <a:pPr lvl="1"/>
            <a:endParaRPr lang="en-US" dirty="0"/>
          </a:p>
          <a:p>
            <a:r>
              <a:rPr lang="en-US" dirty="0" smtClean="0"/>
              <a:t>If you call 999 you may be talked through this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4201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Chest compressions </a:t>
            </a:r>
          </a:p>
          <a:p>
            <a:pPr lvl="1"/>
            <a:r>
              <a:rPr lang="en-GB" dirty="0" smtClean="0"/>
              <a:t>Rate of around 120 per minute</a:t>
            </a:r>
          </a:p>
          <a:p>
            <a:pPr lvl="1"/>
            <a:r>
              <a:rPr lang="en-GB" dirty="0" smtClean="0"/>
              <a:t>Lower third of sternum (breast bone)</a:t>
            </a:r>
          </a:p>
          <a:p>
            <a:pPr lvl="1"/>
            <a:r>
              <a:rPr lang="en-GB" dirty="0" smtClean="0"/>
              <a:t>About a third of the chest width</a:t>
            </a:r>
          </a:p>
          <a:p>
            <a:r>
              <a:rPr lang="en-GB" dirty="0" smtClean="0"/>
              <a:t>Rescue breaths</a:t>
            </a:r>
          </a:p>
          <a:p>
            <a:pPr lvl="1"/>
            <a:r>
              <a:rPr lang="en-GB" dirty="0" smtClean="0"/>
              <a:t>Two for every 30 chest compressions</a:t>
            </a:r>
          </a:p>
          <a:p>
            <a:pPr lvl="1"/>
            <a:r>
              <a:rPr lang="en-GB" dirty="0" smtClean="0"/>
              <a:t>If unsure, just do compressions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931" y="427325"/>
            <a:ext cx="3746631" cy="36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gives high energy electrical shock to the heart through the chest wall to restart the heart</a:t>
            </a:r>
          </a:p>
          <a:p>
            <a:endParaRPr lang="en-US" dirty="0" smtClean="0"/>
          </a:p>
          <a:p>
            <a:r>
              <a:rPr lang="en-US" dirty="0" smtClean="0"/>
              <a:t>Can be life saving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Located in many public places. You may be asked to use if you call 999</a:t>
            </a:r>
          </a:p>
          <a:p>
            <a:endParaRPr lang="en-US" dirty="0" smtClean="0"/>
          </a:p>
          <a:p>
            <a:r>
              <a:rPr lang="en-US" dirty="0" smtClean="0"/>
              <a:t>Machine and 999 team will walk you through in how to give someone a shock (you will need a code)</a:t>
            </a:r>
          </a:p>
        </p:txBody>
      </p:sp>
      <p:pic>
        <p:nvPicPr>
          <p:cNvPr id="4098" name="Picture 2" descr="Image result for defibril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3" y="2167013"/>
            <a:ext cx="2045365" cy="15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696" y="2167013"/>
            <a:ext cx="1880967" cy="159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2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75191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immediate initiation of bystander CPR can double or quadruple survival from out-of-hospital cardiac </a:t>
            </a:r>
            <a:r>
              <a:rPr lang="en-US" dirty="0" smtClean="0"/>
              <a:t>arrest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Despite </a:t>
            </a:r>
            <a:r>
              <a:rPr lang="en-US" dirty="0"/>
              <a:t>this compelling evidence, only 40% of victims receive bystander CPR in the </a:t>
            </a:r>
            <a:r>
              <a:rPr lang="en-US" dirty="0" smtClean="0"/>
              <a:t>UK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Defibrillation within 3-5 minutes  of cardiac arrest can result in survival rates up to 70%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This reduces by  10% with each minute delay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UK, fewer than 2% of victims have defibrillation prior to the ambulance arriving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5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9529" b="19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8451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4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lack of blood supply to the heart</a:t>
            </a:r>
          </a:p>
          <a:p>
            <a:endParaRPr lang="en-US" dirty="0" smtClean="0"/>
          </a:p>
          <a:p>
            <a:r>
              <a:rPr lang="en-US" dirty="0" smtClean="0"/>
              <a:t>‘Myocardial infarction’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Can seriously damage heart muscle and be life threatening</a:t>
            </a:r>
          </a:p>
          <a:p>
            <a:endParaRPr lang="en-US" dirty="0"/>
          </a:p>
        </p:txBody>
      </p:sp>
      <p:pic>
        <p:nvPicPr>
          <p:cNvPr id="1026" name="Picture 2" descr="Image result for myocardial infar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3563"/>
            <a:ext cx="2895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attack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endParaRPr lang="en-US" dirty="0"/>
          </a:p>
          <a:p>
            <a:pPr marL="400050" indent="-342900"/>
            <a:r>
              <a:rPr lang="en-US" dirty="0" smtClean="0"/>
              <a:t>Not all chest pain is a heart attack</a:t>
            </a:r>
          </a:p>
          <a:p>
            <a:pPr marL="400050" indent="-342900"/>
            <a:endParaRPr lang="en-US" dirty="0" smtClean="0"/>
          </a:p>
          <a:p>
            <a:pPr marL="400050" indent="-342900"/>
            <a:r>
              <a:rPr lang="en-US" dirty="0" smtClean="0"/>
              <a:t>Multiple other common causes which can range from harmless to life threatening</a:t>
            </a:r>
          </a:p>
          <a:p>
            <a:pPr marL="400050" indent="-342900"/>
            <a:endParaRPr lang="en-US" dirty="0" smtClean="0"/>
          </a:p>
          <a:p>
            <a:pPr marL="697230" lvl="1" indent="-342900"/>
            <a:r>
              <a:rPr lang="en-US" dirty="0" smtClean="0"/>
              <a:t>Pneumonia (with a cough and shortness of breath)</a:t>
            </a:r>
          </a:p>
          <a:p>
            <a:pPr marL="697230" lvl="1" indent="-342900"/>
            <a:endParaRPr lang="en-US" dirty="0" smtClean="0"/>
          </a:p>
          <a:p>
            <a:pPr marL="697230" lvl="1" indent="-342900"/>
            <a:r>
              <a:rPr lang="en-US" dirty="0" smtClean="0"/>
              <a:t>Muscular (often triggered by coughing, movement, perhaps by being overly active recently)</a:t>
            </a:r>
          </a:p>
          <a:p>
            <a:pPr marL="697230" lvl="1" indent="-342900"/>
            <a:endParaRPr lang="en-US" dirty="0" smtClean="0"/>
          </a:p>
          <a:p>
            <a:pPr marL="697230" lvl="1" indent="-342900"/>
            <a:r>
              <a:rPr lang="en-US" dirty="0" smtClean="0"/>
              <a:t>Heartburn (burning, up into throat)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If you aren’t sure – always come and ask us.</a:t>
            </a:r>
          </a:p>
          <a:p>
            <a:pPr marL="5715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56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is it likely to be a heart attack?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Sudden chest pain spreading to arms/back/neck/jaw</a:t>
            </a:r>
          </a:p>
          <a:p>
            <a:endParaRPr lang="en-GB" dirty="0" smtClean="0"/>
          </a:p>
          <a:p>
            <a:r>
              <a:rPr lang="en-GB" dirty="0" smtClean="0"/>
              <a:t>Chest feeling tight or heavy</a:t>
            </a:r>
          </a:p>
          <a:p>
            <a:endParaRPr lang="en-GB" dirty="0" smtClean="0"/>
          </a:p>
          <a:p>
            <a:r>
              <a:rPr lang="en-GB" dirty="0" smtClean="0"/>
              <a:t>Associated with shortness of breath, sweating and/or nausea</a:t>
            </a:r>
          </a:p>
          <a:p>
            <a:endParaRPr lang="en-GB" dirty="0"/>
          </a:p>
          <a:p>
            <a:r>
              <a:rPr lang="en-GB" dirty="0" smtClean="0"/>
              <a:t>Call 999!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2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Angina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Chest pains which come and go, but nature of which is similar to a heart attack</a:t>
            </a:r>
          </a:p>
          <a:p>
            <a:endParaRPr lang="en-GB" dirty="0" smtClean="0"/>
          </a:p>
          <a:p>
            <a:r>
              <a:rPr lang="en-GB" dirty="0" smtClean="0"/>
              <a:t>Similar radiation, type of pain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Comes on with exertion, relieves with rest</a:t>
            </a:r>
          </a:p>
          <a:p>
            <a:endParaRPr lang="en-GB" dirty="0"/>
          </a:p>
          <a:p>
            <a:r>
              <a:rPr lang="en-GB" dirty="0" smtClean="0"/>
              <a:t>Suggests blood vessels partially blocked/struggling to cope with your body’s demands for oxygen</a:t>
            </a:r>
          </a:p>
          <a:p>
            <a:endParaRPr lang="en-GB" dirty="0"/>
          </a:p>
          <a:p>
            <a:r>
              <a:rPr lang="en-GB" dirty="0" smtClean="0"/>
              <a:t>Please come and see us if you have these symptoms</a:t>
            </a:r>
          </a:p>
        </p:txBody>
      </p:sp>
      <p:pic>
        <p:nvPicPr>
          <p:cNvPr id="2050" name="Picture 2" descr="Image result for ang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55" y="1909281"/>
            <a:ext cx="3352924" cy="23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506" b="3506"/>
          <a:stretch>
            <a:fillRect/>
          </a:stretch>
        </p:blipFill>
        <p:spPr>
          <a:xfrm>
            <a:off x="701260" y="1417638"/>
            <a:ext cx="6806202" cy="4287907"/>
          </a:xfrm>
        </p:spPr>
      </p:pic>
    </p:spTree>
    <p:extLst>
      <p:ext uri="{BB962C8B-B14F-4D97-AF65-F5344CB8AC3E}">
        <p14:creationId xmlns:p14="http://schemas.microsoft.com/office/powerpoint/2010/main" val="14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‘Brain attack’ caused by lack of oxygen supply to the brain</a:t>
            </a:r>
          </a:p>
          <a:p>
            <a:r>
              <a:rPr lang="en-US" dirty="0" smtClean="0"/>
              <a:t>Two types:</a:t>
            </a:r>
          </a:p>
          <a:p>
            <a:pPr lvl="1"/>
            <a:r>
              <a:rPr lang="en-US" dirty="0" smtClean="0"/>
              <a:t>Blocked off blood supply </a:t>
            </a:r>
          </a:p>
          <a:p>
            <a:pPr lvl="1"/>
            <a:r>
              <a:rPr lang="en-US" dirty="0" smtClean="0"/>
              <a:t>Bleeding blood supply</a:t>
            </a:r>
          </a:p>
          <a:p>
            <a:r>
              <a:rPr lang="en-US" dirty="0" smtClean="0"/>
              <a:t>Medical urgency </a:t>
            </a:r>
          </a:p>
          <a:p>
            <a:endParaRPr lang="en-US" dirty="0" smtClean="0"/>
          </a:p>
          <a:p>
            <a:r>
              <a:rPr lang="en-US" dirty="0" smtClean="0"/>
              <a:t>Mini-stroke (Transient ischaemic attack TIA)</a:t>
            </a:r>
          </a:p>
          <a:p>
            <a:pPr lvl="1"/>
            <a:r>
              <a:rPr lang="en-US" dirty="0" smtClean="0"/>
              <a:t>Similar to stroke and has the same signs</a:t>
            </a:r>
          </a:p>
          <a:p>
            <a:pPr lvl="1"/>
            <a:r>
              <a:rPr lang="en-US" dirty="0" smtClean="0"/>
              <a:t>Gets better in 24hrs</a:t>
            </a:r>
          </a:p>
          <a:p>
            <a:pPr lvl="1"/>
            <a:r>
              <a:rPr lang="en-US" dirty="0" smtClean="0"/>
              <a:t>Also needs to be treated as medical urgency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35" y="2077282"/>
            <a:ext cx="3511965" cy="18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stroke strikes, act F.A.S.T</a:t>
            </a:r>
          </a:p>
          <a:p>
            <a:endParaRPr lang="en-US" dirty="0"/>
          </a:p>
        </p:txBody>
      </p:sp>
      <p:pic>
        <p:nvPicPr>
          <p:cNvPr id="3074" name="Picture 2" descr="Image result for FAST str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33" y="1096391"/>
            <a:ext cx="3706057" cy="517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Arrest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6066" r="6066"/>
          <a:stretch>
            <a:fillRect/>
          </a:stretch>
        </p:blipFill>
        <p:spPr>
          <a:xfrm>
            <a:off x="326635" y="1208484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9074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2135</TotalTime>
  <Words>542</Words>
  <Application>Microsoft Office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Chest pain and stroke</vt:lpstr>
      <vt:lpstr>Heart attack</vt:lpstr>
      <vt:lpstr>Heart attack </vt:lpstr>
      <vt:lpstr>When is it likely to be a heart attack?</vt:lpstr>
      <vt:lpstr>Angina</vt:lpstr>
      <vt:lpstr>Stroke</vt:lpstr>
      <vt:lpstr>Stroke</vt:lpstr>
      <vt:lpstr>Stroke</vt:lpstr>
      <vt:lpstr>Cardiac Arrest</vt:lpstr>
      <vt:lpstr>Cardiac arrest</vt:lpstr>
      <vt:lpstr>CPR</vt:lpstr>
      <vt:lpstr>PowerPoint Presentation</vt:lpstr>
      <vt:lpstr>CPR</vt:lpstr>
      <vt:lpstr>Defibrillator</vt:lpstr>
      <vt:lpstr>PowerPoint Presentation</vt:lpstr>
      <vt:lpstr>Locations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Moleys presentation</dc:title>
  <dc:creator>Simon</dc:creator>
  <cp:lastModifiedBy>Kath Payne (Portishead Medical Group)</cp:lastModifiedBy>
  <cp:revision>19</cp:revision>
  <dcterms:created xsi:type="dcterms:W3CDTF">2017-09-23T14:45:41Z</dcterms:created>
  <dcterms:modified xsi:type="dcterms:W3CDTF">2017-12-21T11:50:06Z</dcterms:modified>
</cp:coreProperties>
</file>