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6" r:id="rId10"/>
    <p:sldId id="267" r:id="rId11"/>
    <p:sldId id="264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624" autoAdjust="0"/>
  </p:normalViewPr>
  <p:slideViewPr>
    <p:cSldViewPr>
      <p:cViewPr varScale="1">
        <p:scale>
          <a:sx n="75" d="100"/>
          <a:sy n="75" d="100"/>
        </p:scale>
        <p:origin x="-10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B0D4471-B262-45CD-8389-C77A67183996}" type="datetimeFigureOut">
              <a:rPr lang="en-GB" smtClean="0"/>
              <a:pPr/>
              <a:t>12/02/2016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C080F61-4867-455A-9C2E-7AE438C808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4471-B262-45CD-8389-C77A67183996}" type="datetimeFigureOut">
              <a:rPr lang="en-GB" smtClean="0"/>
              <a:pPr/>
              <a:t>12/02/2016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0F61-4867-455A-9C2E-7AE438C808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4471-B262-45CD-8389-C77A67183996}" type="datetimeFigureOut">
              <a:rPr lang="en-GB" smtClean="0"/>
              <a:pPr/>
              <a:t>12/02/2016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0F61-4867-455A-9C2E-7AE438C808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B0D4471-B262-45CD-8389-C77A67183996}" type="datetimeFigureOut">
              <a:rPr lang="en-GB" smtClean="0"/>
              <a:pPr/>
              <a:t>12/02/2016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080F61-4867-455A-9C2E-7AE438C8083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B0D4471-B262-45CD-8389-C77A67183996}" type="datetimeFigureOut">
              <a:rPr lang="en-GB" smtClean="0"/>
              <a:pPr/>
              <a:t>12/02/2016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C080F61-4867-455A-9C2E-7AE438C808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4471-B262-45CD-8389-C77A67183996}" type="datetimeFigureOut">
              <a:rPr lang="en-GB" smtClean="0"/>
              <a:pPr/>
              <a:t>12/02/2016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0F61-4867-455A-9C2E-7AE438C8083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4471-B262-45CD-8389-C77A67183996}" type="datetimeFigureOut">
              <a:rPr lang="en-GB" smtClean="0"/>
              <a:pPr/>
              <a:t>12/02/2016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0F61-4867-455A-9C2E-7AE438C8083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0D4471-B262-45CD-8389-C77A67183996}" type="datetimeFigureOut">
              <a:rPr lang="en-GB" smtClean="0"/>
              <a:pPr/>
              <a:t>12/02/2016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080F61-4867-455A-9C2E-7AE438C8083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4471-B262-45CD-8389-C77A67183996}" type="datetimeFigureOut">
              <a:rPr lang="en-GB" smtClean="0"/>
              <a:pPr/>
              <a:t>12/02/2016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0F61-4867-455A-9C2E-7AE438C808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B0D4471-B262-45CD-8389-C77A67183996}" type="datetimeFigureOut">
              <a:rPr lang="en-GB" smtClean="0"/>
              <a:pPr/>
              <a:t>12/02/2016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080F61-4867-455A-9C2E-7AE438C8083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0D4471-B262-45CD-8389-C77A67183996}" type="datetimeFigureOut">
              <a:rPr lang="en-GB" smtClean="0"/>
              <a:pPr/>
              <a:t>12/02/2016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080F61-4867-455A-9C2E-7AE438C8083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B0D4471-B262-45CD-8389-C77A67183996}" type="datetimeFigureOut">
              <a:rPr lang="en-GB" smtClean="0"/>
              <a:pPr/>
              <a:t>12/02/2016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080F61-4867-455A-9C2E-7AE438C8083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ind.org.uk/?gclid=Cj0KEQiA89u1BRDz8enExq7rvN0BEiQAaFCHmymh0OLwqPS9mxPseAzGtaprM5o3r0IbhORKf4sFPZkaAlAf8P8HAQ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hyperlink" Target="http://positivestep.org.uk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lcoholics-anonymous.org.uk/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hyperlink" Target="http://www.somersetdap.org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coholconcern.org.uk/" TargetMode="External"/><Relationship Id="rId5" Type="http://schemas.openxmlformats.org/officeDocument/2006/relationships/image" Target="../media/image9.png"/><Relationship Id="rId4" Type="http://schemas.openxmlformats.org/officeDocument/2006/relationships/hyperlink" Target="http://www.al-anonuk.org.uk/" TargetMode="External"/><Relationship Id="rId9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920880" cy="2088232"/>
          </a:xfrm>
        </p:spPr>
        <p:txBody>
          <a:bodyPr/>
          <a:lstStyle/>
          <a:p>
            <a:r>
              <a:rPr lang="en-GB" dirty="0" smtClean="0"/>
              <a:t>Depression &amp; other Mental Health Issues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3573016"/>
            <a:ext cx="4136504" cy="2353816"/>
          </a:xfrm>
        </p:spPr>
        <p:txBody>
          <a:bodyPr>
            <a:normAutofit fontScale="62500" lnSpcReduction="20000"/>
          </a:bodyPr>
          <a:lstStyle/>
          <a:p>
            <a:r>
              <a:rPr lang="en-GB" sz="8000" dirty="0" smtClean="0"/>
              <a:t>Insomnia</a:t>
            </a:r>
          </a:p>
          <a:p>
            <a:r>
              <a:rPr lang="en-GB" sz="8000" dirty="0" smtClean="0"/>
              <a:t>Anxiety</a:t>
            </a:r>
          </a:p>
          <a:p>
            <a:r>
              <a:rPr lang="en-GB" sz="8000" dirty="0" smtClean="0"/>
              <a:t>Alcohol</a:t>
            </a:r>
          </a:p>
          <a:p>
            <a:r>
              <a:rPr lang="en-GB" sz="2200" dirty="0" smtClean="0"/>
              <a:t>Robin Pullen 08.02.16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nxiety-symptom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556792"/>
            <a:ext cx="5331490" cy="4943119"/>
          </a:xfrm>
        </p:spPr>
      </p:pic>
      <p:sp>
        <p:nvSpPr>
          <p:cNvPr id="7" name="TextBox 6"/>
          <p:cNvSpPr txBox="1"/>
          <p:nvPr/>
        </p:nvSpPr>
        <p:spPr>
          <a:xfrm>
            <a:off x="539552" y="692696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But I have a physical problem Doctor!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Online Resources</a:t>
            </a:r>
            <a:endParaRPr lang="en-GB" dirty="0"/>
          </a:p>
        </p:txBody>
      </p:sp>
      <p:pic>
        <p:nvPicPr>
          <p:cNvPr id="4" name="Content Placeholder 3" descr="download.png">
            <a:hlinkClick r:id="rId2"/>
          </p:cNvPr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1484784"/>
            <a:ext cx="3552894" cy="2546424"/>
          </a:xfrm>
        </p:spPr>
      </p:pic>
      <p:pic>
        <p:nvPicPr>
          <p:cNvPr id="5" name="Picture 4" descr="positive-step-logo_243x75.jpg">
            <a:hlinkClick r:id="rId4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3968" y="2132856"/>
            <a:ext cx="4248472" cy="1434555"/>
          </a:xfrm>
          <a:prstGeom prst="rect">
            <a:avLst/>
          </a:prstGeom>
        </p:spPr>
      </p:pic>
      <p:pic>
        <p:nvPicPr>
          <p:cNvPr id="6" name="Picture 5" descr="downloa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63688" y="4005064"/>
            <a:ext cx="5187456" cy="14565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Anxiety-Medication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Physical symptoms-</a:t>
            </a:r>
          </a:p>
          <a:p>
            <a:pPr lvl="1"/>
            <a:r>
              <a:rPr lang="en-GB" dirty="0" smtClean="0"/>
              <a:t>B-blockers- </a:t>
            </a:r>
            <a:r>
              <a:rPr lang="en-GB" dirty="0" err="1" smtClean="0"/>
              <a:t>propranolol</a:t>
            </a:r>
            <a:r>
              <a:rPr lang="en-GB" dirty="0" smtClean="0"/>
              <a:t>- very good for performance anxiety</a:t>
            </a:r>
          </a:p>
          <a:p>
            <a:r>
              <a:rPr lang="en-GB" dirty="0" smtClean="0"/>
              <a:t>Short-term</a:t>
            </a:r>
          </a:p>
          <a:p>
            <a:pPr lvl="1"/>
            <a:r>
              <a:rPr lang="en-GB" dirty="0" smtClean="0"/>
              <a:t>Benzodiazepine- diazepam- concerns re dependency, tolerance and delaying improvement</a:t>
            </a:r>
          </a:p>
          <a:p>
            <a:r>
              <a:rPr lang="en-GB" dirty="0" smtClean="0"/>
              <a:t>Long-term</a:t>
            </a:r>
          </a:p>
          <a:p>
            <a:pPr lvl="1"/>
            <a:r>
              <a:rPr lang="en-GB" dirty="0" smtClean="0"/>
              <a:t>Antidepressants</a:t>
            </a:r>
          </a:p>
          <a:p>
            <a:pPr lvl="1"/>
            <a:r>
              <a:rPr lang="en-GB" dirty="0" smtClean="0"/>
              <a:t>Other medication </a:t>
            </a:r>
            <a:r>
              <a:rPr lang="en-GB" dirty="0" err="1" smtClean="0"/>
              <a:t>ie</a:t>
            </a:r>
            <a:r>
              <a:rPr lang="en-GB" dirty="0" smtClean="0"/>
              <a:t> </a:t>
            </a:r>
            <a:r>
              <a:rPr lang="en-GB" dirty="0" err="1" smtClean="0"/>
              <a:t>Pregabalin</a:t>
            </a:r>
            <a:r>
              <a:rPr lang="en-GB" dirty="0" smtClean="0"/>
              <a:t>, Antipsychotics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Anxiety-Unhelpful Medication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Effective but self defeating and perpetuating</a:t>
            </a:r>
          </a:p>
          <a:p>
            <a:pPr lvl="1"/>
            <a:r>
              <a:rPr lang="en-GB" dirty="0" smtClean="0"/>
              <a:t>Elicit drugs- cocaine- heroin etc</a:t>
            </a:r>
          </a:p>
          <a:p>
            <a:pPr lvl="1"/>
            <a:r>
              <a:rPr lang="en-GB" dirty="0" err="1" smtClean="0"/>
              <a:t>Opioid</a:t>
            </a:r>
            <a:r>
              <a:rPr lang="en-GB" dirty="0" smtClean="0"/>
              <a:t> drugs- codeine- </a:t>
            </a:r>
            <a:r>
              <a:rPr lang="en-GB" dirty="0" err="1" smtClean="0"/>
              <a:t>tramadol</a:t>
            </a:r>
            <a:r>
              <a:rPr lang="en-GB" dirty="0" smtClean="0"/>
              <a:t>-etc</a:t>
            </a:r>
          </a:p>
          <a:p>
            <a:pPr lvl="1"/>
            <a:r>
              <a:rPr lang="en-GB" dirty="0" smtClean="0"/>
              <a:t>Benzodiazepines</a:t>
            </a:r>
          </a:p>
          <a:p>
            <a:pPr lvl="1"/>
            <a:r>
              <a:rPr lang="en-GB" sz="3600" b="1" dirty="0" smtClean="0"/>
              <a:t>Alcohol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Alcohol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Important element of our social fabric</a:t>
            </a:r>
          </a:p>
          <a:p>
            <a:pPr lvl="1"/>
            <a:r>
              <a:rPr lang="en-GB" dirty="0" smtClean="0"/>
              <a:t>social norms (rugby playing, doctor from farming stock!!)</a:t>
            </a:r>
          </a:p>
          <a:p>
            <a:r>
              <a:rPr lang="en-GB" dirty="0" smtClean="0"/>
              <a:t>Recent decrease in recommended limits</a:t>
            </a:r>
          </a:p>
          <a:p>
            <a:pPr lvl="1"/>
            <a:r>
              <a:rPr lang="en-GB" dirty="0" smtClean="0"/>
              <a:t>14 units a week spread over several days. Men and women the same, alcohol free days</a:t>
            </a:r>
          </a:p>
          <a:p>
            <a:r>
              <a:rPr lang="en-GB" dirty="0" smtClean="0"/>
              <a:t>Alcohol misuse verse dependency (age groups)</a:t>
            </a:r>
          </a:p>
          <a:p>
            <a:r>
              <a:rPr lang="en-GB" dirty="0" smtClean="0"/>
              <a:t>Can have a huge impact on physical, mental and social wellbeing. </a:t>
            </a:r>
          </a:p>
          <a:p>
            <a:r>
              <a:rPr lang="en-GB" dirty="0" smtClean="0"/>
              <a:t>Huge crossover with subjects already discussed (depression and insomnia)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Alcohol-Self medicating?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 concept considered in addiction circles</a:t>
            </a:r>
          </a:p>
          <a:p>
            <a:pPr lvl="1"/>
            <a:r>
              <a:rPr lang="en-GB" dirty="0" smtClean="0"/>
              <a:t>Patient drinks to control other symptoms – anxiety/ insomnia</a:t>
            </a:r>
          </a:p>
          <a:p>
            <a:pPr lvl="1"/>
            <a:r>
              <a:rPr lang="en-GB" dirty="0" smtClean="0"/>
              <a:t>Very effective short term but tolerance means consumption increases</a:t>
            </a:r>
          </a:p>
          <a:p>
            <a:pPr lvl="1"/>
            <a:r>
              <a:rPr lang="en-GB" dirty="0" smtClean="0"/>
              <a:t>Withdrawal symptoms mimic original symptoms and ‘relief drinking start’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 anchor="t">
            <a:normAutofit/>
          </a:bodyPr>
          <a:lstStyle/>
          <a:p>
            <a:r>
              <a:rPr lang="en-GB" dirty="0" smtClean="0"/>
              <a:t>Am I drinking too much alcohol?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You could be misusing alcohol if:</a:t>
            </a:r>
          </a:p>
          <a:p>
            <a:pPr lvl="1"/>
            <a:r>
              <a:rPr lang="en-GB" dirty="0" smtClean="0"/>
              <a:t>you feel you should cut down on your drinking</a:t>
            </a:r>
          </a:p>
          <a:p>
            <a:pPr lvl="1"/>
            <a:r>
              <a:rPr lang="en-GB" dirty="0" smtClean="0"/>
              <a:t>other people have been criticising your drinking</a:t>
            </a:r>
          </a:p>
          <a:p>
            <a:pPr lvl="1"/>
            <a:r>
              <a:rPr lang="en-GB" dirty="0" smtClean="0"/>
              <a:t>you feel guilty or bad about your drinking</a:t>
            </a:r>
          </a:p>
          <a:p>
            <a:pPr lvl="1"/>
            <a:r>
              <a:rPr lang="en-GB" dirty="0" smtClean="0"/>
              <a:t>you need a drink first thing in the morning to steady your nerves or get rid of a hangover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An individual has to want to do something about their alcohol intake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  <p:pic>
        <p:nvPicPr>
          <p:cNvPr id="4" name="Content Placeholder 3" descr="logo-main.png">
            <a:hlinkClick r:id="rId2"/>
          </p:cNvPr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899592" y="1916832"/>
            <a:ext cx="5143500" cy="552450"/>
          </a:xfrm>
        </p:spPr>
      </p:pic>
      <p:pic>
        <p:nvPicPr>
          <p:cNvPr id="6" name="Picture 5" descr="logo - Copy.png">
            <a:hlinkClick r:id="rId4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140968"/>
            <a:ext cx="3420000" cy="1182857"/>
          </a:xfrm>
          <a:prstGeom prst="rect">
            <a:avLst/>
          </a:prstGeom>
        </p:spPr>
      </p:pic>
      <p:pic>
        <p:nvPicPr>
          <p:cNvPr id="7" name="Picture 6" descr="logo-2015 - Copy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115616" y="4653136"/>
            <a:ext cx="1833203" cy="1476747"/>
          </a:xfrm>
          <a:prstGeom prst="rect">
            <a:avLst/>
          </a:prstGeom>
        </p:spPr>
      </p:pic>
      <p:pic>
        <p:nvPicPr>
          <p:cNvPr id="8" name="Picture 7" descr="aa-emblem.jpg">
            <a:hlinkClick r:id="rId8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372200" y="4869160"/>
            <a:ext cx="1368152" cy="1346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Alcohol- things to remember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Alcohol is often initially the symptom of an underlying problem but it can become the problem</a:t>
            </a:r>
          </a:p>
          <a:p>
            <a:r>
              <a:rPr lang="en-GB" dirty="0" smtClean="0"/>
              <a:t>Brief intervention can be helpful</a:t>
            </a:r>
          </a:p>
          <a:p>
            <a:r>
              <a:rPr lang="en-GB" dirty="0" smtClean="0"/>
              <a:t>Stopping drinking is not difficult, staying off is the hard part- You need support</a:t>
            </a:r>
          </a:p>
          <a:p>
            <a:r>
              <a:rPr lang="en-GB" dirty="0" smtClean="0"/>
              <a:t>In severe dependency stopping drinking is potentially dangerous</a:t>
            </a:r>
          </a:p>
          <a:p>
            <a:r>
              <a:rPr lang="en-GB" dirty="0" smtClean="0"/>
              <a:t>We </a:t>
            </a:r>
            <a:r>
              <a:rPr lang="en-GB" u="sng" dirty="0" smtClean="0"/>
              <a:t>never</a:t>
            </a:r>
            <a:r>
              <a:rPr lang="en-GB" dirty="0" smtClean="0"/>
              <a:t> prescribe medication to come off alcohol in isolation.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pic>
        <p:nvPicPr>
          <p:cNvPr id="4" name="Content Placeholder 3" descr="question-mark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2370137"/>
            <a:ext cx="2133600" cy="333375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Insomnia</a:t>
            </a:r>
            <a:endParaRPr lang="en-GB" dirty="0"/>
          </a:p>
        </p:txBody>
      </p:sp>
      <p:pic>
        <p:nvPicPr>
          <p:cNvPr id="4" name="Content Placeholder 3" descr="319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48964" y="1600201"/>
            <a:ext cx="5646071" cy="3917032"/>
          </a:xfrm>
        </p:spPr>
      </p:pic>
      <p:sp>
        <p:nvSpPr>
          <p:cNvPr id="5" name="Rectangle 4"/>
          <p:cNvSpPr/>
          <p:nvPr/>
        </p:nvSpPr>
        <p:spPr>
          <a:xfrm>
            <a:off x="971600" y="5661248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http://www.theguardian.com/lifeandstyle/2016/jan/31/putting-sleep-myths-to-bed-experts-on-insomnia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Insomnia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latin typeface="+mj-lt"/>
              </a:rPr>
              <a:t>Insomnia</a:t>
            </a:r>
            <a:r>
              <a:rPr lang="en-GB" dirty="0"/>
              <a:t> is difficulty getting to sleep or staying asleep for long enough to feel refreshed the next morning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Common- 50% of over 65s, more common in women –hormones play a role</a:t>
            </a:r>
          </a:p>
          <a:p>
            <a:r>
              <a:rPr lang="en-GB" dirty="0" smtClean="0"/>
              <a:t>What’s normal? - average 7-9 hours </a:t>
            </a:r>
          </a:p>
          <a:p>
            <a:pPr lvl="1"/>
            <a:r>
              <a:rPr lang="en-GB" dirty="0" smtClean="0"/>
              <a:t>(Range 4-12hours)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Insomnia-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 smtClean="0"/>
              <a:t>stress and anxiety- </a:t>
            </a:r>
            <a:r>
              <a:rPr lang="en-GB" dirty="0" smtClean="0"/>
              <a:t>acute or chronic</a:t>
            </a:r>
          </a:p>
          <a:p>
            <a:r>
              <a:rPr lang="en-GB" b="1" dirty="0" smtClean="0"/>
              <a:t>a poor sleeping environment</a:t>
            </a:r>
            <a:r>
              <a:rPr lang="en-GB" dirty="0" smtClean="0"/>
              <a:t>, uncomfortable bed, or a bedroom that's too light, noisy, hot or cold</a:t>
            </a:r>
          </a:p>
          <a:p>
            <a:r>
              <a:rPr lang="en-GB" b="1" dirty="0" smtClean="0"/>
              <a:t>lifestyle factors</a:t>
            </a:r>
            <a:r>
              <a:rPr lang="en-GB" dirty="0" smtClean="0"/>
              <a:t>, such as jetlag, shift work, or drinking alcohol or caffeine before going to bed (remember fizzy drinks)</a:t>
            </a:r>
          </a:p>
          <a:p>
            <a:r>
              <a:rPr lang="en-GB" b="1" dirty="0" smtClean="0"/>
              <a:t>mental health conditions</a:t>
            </a:r>
            <a:r>
              <a:rPr lang="en-GB" dirty="0" smtClean="0"/>
              <a:t>, such as depression and schizophrenia</a:t>
            </a:r>
          </a:p>
          <a:p>
            <a:r>
              <a:rPr lang="en-GB" b="1" dirty="0" smtClean="0"/>
              <a:t>physical health conditions</a:t>
            </a:r>
            <a:r>
              <a:rPr lang="en-GB" dirty="0" smtClean="0"/>
              <a:t>, such as urological issues, heart problems, other sleep disorders and long-term pain</a:t>
            </a:r>
          </a:p>
          <a:p>
            <a:r>
              <a:rPr lang="en-GB" b="1" dirty="0" smtClean="0"/>
              <a:t>certain medicines</a:t>
            </a:r>
            <a:r>
              <a:rPr lang="en-GB" dirty="0" smtClean="0"/>
              <a:t>, antidepressants, steroids, inhalers, and antiepileptic (</a:t>
            </a:r>
            <a:r>
              <a:rPr lang="en-GB" dirty="0" err="1" smtClean="0"/>
              <a:t>statins</a:t>
            </a:r>
            <a:r>
              <a:rPr lang="en-GB" dirty="0" smtClean="0"/>
              <a:t>?)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Insomnia-treatment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Sleep Hygiene </a:t>
            </a:r>
          </a:p>
          <a:p>
            <a:pPr lvl="1"/>
            <a:r>
              <a:rPr lang="en-GB" dirty="0"/>
              <a:t>setting regular times for going to bed and waking up</a:t>
            </a:r>
          </a:p>
          <a:p>
            <a:pPr lvl="1"/>
            <a:r>
              <a:rPr lang="en-GB" dirty="0"/>
              <a:t>relaxing before bed time – try taking a warm </a:t>
            </a:r>
            <a:r>
              <a:rPr lang="en-GB" dirty="0" smtClean="0"/>
              <a:t>bath (not too close to bed) </a:t>
            </a:r>
            <a:r>
              <a:rPr lang="en-GB" dirty="0"/>
              <a:t>or listening to calming music</a:t>
            </a:r>
          </a:p>
          <a:p>
            <a:pPr lvl="1"/>
            <a:r>
              <a:rPr lang="en-GB" dirty="0"/>
              <a:t>using thick curtains or blinds, </a:t>
            </a:r>
            <a:r>
              <a:rPr lang="en-GB" u="sng" dirty="0"/>
              <a:t>an eye mask and earplugs </a:t>
            </a:r>
            <a:r>
              <a:rPr lang="en-GB" dirty="0"/>
              <a:t>to stop you being woken up by light and noise</a:t>
            </a:r>
          </a:p>
          <a:p>
            <a:pPr lvl="1"/>
            <a:r>
              <a:rPr lang="en-GB" dirty="0"/>
              <a:t>avoiding caffeine, nicotine, alcohol, heavy meals and exercise for a few hours before going to bed</a:t>
            </a:r>
          </a:p>
          <a:p>
            <a:pPr lvl="1"/>
            <a:r>
              <a:rPr lang="en-GB" dirty="0" smtClean="0"/>
              <a:t>Avoid screens before going to bed- </a:t>
            </a:r>
          </a:p>
          <a:p>
            <a:pPr lvl="2"/>
            <a:r>
              <a:rPr lang="en-GB" dirty="0" smtClean="0">
                <a:solidFill>
                  <a:schemeClr val="accent2"/>
                </a:solidFill>
              </a:rPr>
              <a:t>bedroom sleep and sex only</a:t>
            </a:r>
          </a:p>
          <a:p>
            <a:pPr lvl="1"/>
            <a:r>
              <a:rPr lang="en-GB" dirty="0" smtClean="0"/>
              <a:t>Not napping during the day- exercise- tire the body out</a:t>
            </a:r>
          </a:p>
          <a:p>
            <a:pPr lvl="1"/>
            <a:r>
              <a:rPr lang="en-GB" dirty="0" smtClean="0"/>
              <a:t>writing a list of your worries and any ideas about how to solve them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Insomnia-treatment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Cognitive Behavioural Therapy/ Mindfulness</a:t>
            </a:r>
          </a:p>
          <a:p>
            <a:r>
              <a:rPr lang="en-GB" dirty="0" smtClean="0"/>
              <a:t>Medication (short term only)</a:t>
            </a:r>
          </a:p>
          <a:p>
            <a:pPr lvl="1"/>
            <a:r>
              <a:rPr lang="en-GB" dirty="0" smtClean="0"/>
              <a:t>Short term may be beneficial to help break a poor sleep wake cycle. Not useful in the long term, </a:t>
            </a:r>
          </a:p>
          <a:p>
            <a:pPr lvl="2"/>
            <a:r>
              <a:rPr lang="en-GB" dirty="0" smtClean="0"/>
              <a:t>OTC-preparations- </a:t>
            </a:r>
            <a:r>
              <a:rPr lang="en-GB" dirty="0" err="1" smtClean="0"/>
              <a:t>Nytol</a:t>
            </a:r>
            <a:r>
              <a:rPr lang="en-GB" dirty="0" smtClean="0"/>
              <a:t>/ </a:t>
            </a:r>
            <a:r>
              <a:rPr lang="en-GB" dirty="0" err="1" smtClean="0"/>
              <a:t>Sleepeaze</a:t>
            </a:r>
            <a:r>
              <a:rPr lang="en-GB" dirty="0" smtClean="0"/>
              <a:t> etc, AH  good at keeping you asleep, can be marked hangover effect</a:t>
            </a:r>
          </a:p>
          <a:p>
            <a:pPr lvl="2"/>
            <a:r>
              <a:rPr lang="en-GB" dirty="0" smtClean="0"/>
              <a:t>Benzodiazepine- </a:t>
            </a:r>
            <a:r>
              <a:rPr lang="en-GB" dirty="0" err="1" smtClean="0"/>
              <a:t>temazepam</a:t>
            </a:r>
            <a:r>
              <a:rPr lang="en-GB" dirty="0" smtClean="0"/>
              <a:t> , diazepam etc- better at getting you off to sleep. Tolerance and dependence </a:t>
            </a:r>
          </a:p>
          <a:p>
            <a:pPr lvl="2"/>
            <a:r>
              <a:rPr lang="en-GB" dirty="0" smtClean="0"/>
              <a:t>Z-drugs- </a:t>
            </a:r>
            <a:r>
              <a:rPr lang="en-GB" dirty="0" err="1" smtClean="0"/>
              <a:t>zopiclone</a:t>
            </a:r>
            <a:r>
              <a:rPr lang="en-GB" dirty="0" smtClean="0"/>
              <a:t> etc- similar issues to </a:t>
            </a:r>
            <a:r>
              <a:rPr lang="en-GB" dirty="0" err="1" smtClean="0"/>
              <a:t>Benzos</a:t>
            </a:r>
            <a:endParaRPr lang="en-GB" dirty="0" smtClean="0"/>
          </a:p>
          <a:p>
            <a:pPr lvl="2"/>
            <a:r>
              <a:rPr lang="en-GB" dirty="0" smtClean="0"/>
              <a:t>Melatonin- Circadian. Up to a month use aged over 55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Anxiety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Anxiety is a normal. It is feeling of unease, worry or fear. It may be mild, severe, acute or chronic.</a:t>
            </a:r>
          </a:p>
          <a:p>
            <a:r>
              <a:rPr lang="en-GB" dirty="0" smtClean="0"/>
              <a:t>Only when it is more constant or having an impact on daily life is it problematic</a:t>
            </a:r>
          </a:p>
          <a:p>
            <a:r>
              <a:rPr lang="en-GB" dirty="0" smtClean="0"/>
              <a:t>Anxiety </a:t>
            </a:r>
            <a:r>
              <a:rPr lang="en-GB" dirty="0"/>
              <a:t>is the main symptom of several conditions, including </a:t>
            </a:r>
            <a:r>
              <a:rPr lang="en-GB" dirty="0" smtClean="0"/>
              <a:t>panic, phobias, PTSD, social anxiety disorder, generalised anxiety disorder. </a:t>
            </a:r>
          </a:p>
          <a:p>
            <a:r>
              <a:rPr lang="en-GB" dirty="0" smtClean="0"/>
              <a:t>Crossover with depression</a:t>
            </a:r>
            <a:r>
              <a:rPr lang="en-GB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3-anxiety-depression-symptoms-overlap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620688"/>
            <a:ext cx="5834782" cy="58347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Anxiety- Key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Strong familial element (genetic </a:t>
            </a:r>
            <a:r>
              <a:rPr lang="en-GB" dirty="0" err="1" smtClean="0"/>
              <a:t>vs</a:t>
            </a:r>
            <a:r>
              <a:rPr lang="en-GB" dirty="0" smtClean="0"/>
              <a:t> environmental impact)</a:t>
            </a:r>
          </a:p>
          <a:p>
            <a:r>
              <a:rPr lang="en-GB" dirty="0" smtClean="0"/>
              <a:t>Can’t change your underlying personality- would not want to. </a:t>
            </a:r>
          </a:p>
          <a:p>
            <a:r>
              <a:rPr lang="en-GB" b="1" dirty="0" smtClean="0"/>
              <a:t>Lifestyle choices/ Self Care are the mainstay of managing anxiety.</a:t>
            </a:r>
          </a:p>
          <a:p>
            <a:r>
              <a:rPr lang="en-GB" dirty="0" smtClean="0"/>
              <a:t>Lots of excellent online resources. </a:t>
            </a:r>
          </a:p>
          <a:p>
            <a:r>
              <a:rPr lang="en-GB" dirty="0" smtClean="0"/>
              <a:t>Group support and talking therapies very useful (including mindfulness)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250</TotalTime>
  <Words>587</Words>
  <Application>Microsoft Office PowerPoint</Application>
  <PresentationFormat>On-screen Show (4:3)</PresentationFormat>
  <Paragraphs>93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Oriel</vt:lpstr>
      <vt:lpstr>Depression &amp; other Mental Health Issues</vt:lpstr>
      <vt:lpstr>Insomnia</vt:lpstr>
      <vt:lpstr>Insomnia</vt:lpstr>
      <vt:lpstr>Insomnia- Causes</vt:lpstr>
      <vt:lpstr>Insomnia-treatment</vt:lpstr>
      <vt:lpstr>Insomnia-treatment</vt:lpstr>
      <vt:lpstr>Anxiety</vt:lpstr>
      <vt:lpstr>PowerPoint Presentation</vt:lpstr>
      <vt:lpstr>Anxiety- Key Points</vt:lpstr>
      <vt:lpstr>PowerPoint Presentation</vt:lpstr>
      <vt:lpstr>Online Resources</vt:lpstr>
      <vt:lpstr>Anxiety-Medication</vt:lpstr>
      <vt:lpstr>Anxiety-Unhelpful Medication</vt:lpstr>
      <vt:lpstr>Alcohol</vt:lpstr>
      <vt:lpstr>Alcohol-Self medicating?</vt:lpstr>
      <vt:lpstr>Am I drinking too much alcohol? </vt:lpstr>
      <vt:lpstr>Resources</vt:lpstr>
      <vt:lpstr>Alcohol- things to remember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Robin</dc:creator>
  <cp:lastModifiedBy>Kath Payne</cp:lastModifiedBy>
  <cp:revision>27</cp:revision>
  <dcterms:created xsi:type="dcterms:W3CDTF">2016-02-03T11:49:25Z</dcterms:created>
  <dcterms:modified xsi:type="dcterms:W3CDTF">2016-02-12T16:23:38Z</dcterms:modified>
</cp:coreProperties>
</file>