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5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 Pullen" initials="RP" lastIdx="1" clrIdx="0">
    <p:extLst>
      <p:ext uri="{19B8F6BF-5375-455C-9EA6-DF929625EA0E}">
        <p15:presenceInfo xmlns:p15="http://schemas.microsoft.com/office/powerpoint/2012/main" userId="c10e16792cb74d6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5T19:58:30.435" idx="1">
    <p:pos x="2016" y="2164"/>
    <p:text>moin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tOWkWV49Q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dirty="0"/>
              <a:t>Sun &amp; Skin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Robin Pullen</a:t>
            </a:r>
          </a:p>
        </p:txBody>
      </p:sp>
    </p:spTree>
    <p:extLst>
      <p:ext uri="{BB962C8B-B14F-4D97-AF65-F5344CB8AC3E}">
        <p14:creationId xmlns:p14="http://schemas.microsoft.com/office/powerpoint/2010/main" val="105891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ndoor&#10;&#10;Description generated with very high confid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300" y="2458720"/>
            <a:ext cx="5391555" cy="359886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GB" dirty="0"/>
              <a:t>Skin Cancer (non-melanoma)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110878" cy="3599316"/>
          </a:xfrm>
        </p:spPr>
        <p:txBody>
          <a:bodyPr>
            <a:normAutofit/>
          </a:bodyPr>
          <a:lstStyle/>
          <a:p>
            <a:r>
              <a:rPr lang="en-GB" sz="2800" dirty="0"/>
              <a:t>Basal Cell Carcinoma </a:t>
            </a:r>
          </a:p>
          <a:p>
            <a:r>
              <a:rPr lang="en-GB" sz="2000" dirty="0"/>
              <a:t>Rodent ulcer</a:t>
            </a:r>
          </a:p>
          <a:p>
            <a:r>
              <a:rPr lang="en-GB" sz="2000" dirty="0"/>
              <a:t>Usually ulcerated, raised rolled edge</a:t>
            </a:r>
          </a:p>
          <a:p>
            <a:r>
              <a:rPr lang="en-GB" sz="2000" dirty="0"/>
              <a:t>Common to head and neck and upper chest </a:t>
            </a:r>
          </a:p>
          <a:p>
            <a:r>
              <a:rPr lang="en-GB" sz="2000" dirty="0"/>
              <a:t>Slow growing</a:t>
            </a:r>
          </a:p>
          <a:p>
            <a:r>
              <a:rPr lang="en-GB" sz="2000" dirty="0"/>
              <a:t>Do not spread</a:t>
            </a:r>
          </a:p>
          <a:p>
            <a:r>
              <a:rPr lang="en-GB" sz="2000" dirty="0"/>
              <a:t>Routine referral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0079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Skin Damage-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Safe sun expose is healthy and promotes wellbeing and builds up supplies of vitamin D</a:t>
            </a:r>
          </a:p>
          <a:p>
            <a:r>
              <a:rPr lang="en-GB" sz="2400" dirty="0"/>
              <a:t>Avoid burning especially as a child </a:t>
            </a:r>
          </a:p>
          <a:p>
            <a:r>
              <a:rPr lang="en-GB" sz="2400" dirty="0"/>
              <a:t>Avoidance of midday sun and the use of shade, sun hats and sunglasses is better than any lotion or cream</a:t>
            </a:r>
          </a:p>
          <a:p>
            <a:r>
              <a:rPr lang="en-GB" sz="2400" dirty="0"/>
              <a:t>Hair is a brilliant sun guard. If you have little.. wear a hat!</a:t>
            </a:r>
          </a:p>
          <a:p>
            <a:r>
              <a:rPr lang="en-GB" sz="2400" dirty="0"/>
              <a:t>Immunocompromised at higher risk of SCC</a:t>
            </a:r>
          </a:p>
          <a:p>
            <a:r>
              <a:rPr lang="en-GB" dirty="0">
                <a:hlinkClick r:id="rId2"/>
              </a:rPr>
              <a:t>https://www.youtube.com/watch?v=HtOWkWV49QA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4330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UV light from the sun or sunbeds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Infrared rays- causes the heat that we feel. This does not damage the skin. </a:t>
            </a:r>
          </a:p>
          <a:p>
            <a:r>
              <a:rPr lang="en-GB" b="1" dirty="0"/>
              <a:t>UVA</a:t>
            </a:r>
            <a:r>
              <a:rPr lang="en-GB" dirty="0"/>
              <a:t>- causes sunburn (you cannot feel it- hence burning on cool days). This is the main cause of cancer.</a:t>
            </a:r>
          </a:p>
          <a:p>
            <a:r>
              <a:rPr lang="en-GB" b="1" dirty="0"/>
              <a:t>UVB</a:t>
            </a:r>
            <a:r>
              <a:rPr lang="en-GB" dirty="0"/>
              <a:t>- ages the skin and penetrates deeply. Much less likely to cause sunburn and hence cancer.</a:t>
            </a:r>
          </a:p>
          <a:p>
            <a:r>
              <a:rPr lang="en-GB" dirty="0"/>
              <a:t>Getting sunburnt just once every 2 years can triple your risk of melanoma.</a:t>
            </a:r>
          </a:p>
        </p:txBody>
      </p:sp>
    </p:spTree>
    <p:extLst>
      <p:ext uri="{BB962C8B-B14F-4D97-AF65-F5344CB8AC3E}">
        <p14:creationId xmlns:p14="http://schemas.microsoft.com/office/powerpoint/2010/main" val="16080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9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1" name="Rectangle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5" name="Picture 4" descr="A picture containing apple, indoor, person&#10;&#10;Description generated with high confidence"/>
          <p:cNvPicPr>
            <a:picLocks noChangeAspect="1"/>
          </p:cNvPicPr>
          <p:nvPr/>
        </p:nvPicPr>
        <p:blipFill rotWithShape="1">
          <a:blip r:embed="rId3"/>
          <a:srcRect l="11012" r="29671"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9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5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GB" dirty="0"/>
              <a:t>Sun Damaged Skin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041628" cy="3599316"/>
          </a:xfrm>
        </p:spPr>
        <p:txBody>
          <a:bodyPr>
            <a:normAutofit/>
          </a:bodyPr>
          <a:lstStyle/>
          <a:p>
            <a:r>
              <a:rPr lang="en-GB" sz="2800" b="1" dirty="0"/>
              <a:t>Actinic (Solar) Keratosis</a:t>
            </a:r>
          </a:p>
          <a:p>
            <a:r>
              <a:rPr lang="en-GB" sz="2000" dirty="0"/>
              <a:t>Crusty scaly growth caused by UV damage. Think old mans bald scalp</a:t>
            </a:r>
          </a:p>
          <a:p>
            <a:r>
              <a:rPr lang="en-GB" sz="2000" dirty="0"/>
              <a:t>Considered pre-cancerous but risk is probably low</a:t>
            </a:r>
          </a:p>
          <a:p>
            <a:r>
              <a:rPr lang="en-GB" sz="2000" dirty="0"/>
              <a:t>Can be simply managed with moisturiser if not problematic</a:t>
            </a:r>
          </a:p>
          <a:p>
            <a:r>
              <a:rPr lang="en-GB" sz="2000" dirty="0"/>
              <a:t>Treatment options include Liquid Nitrogen and various creams that cause a chemical burn to the skin.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58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5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3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8325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2" name="Picture 21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46423" y="642795"/>
            <a:ext cx="3347830" cy="557512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hing, toiletry&#10;&#10;Description generated with high confidence"/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8554752" y="964976"/>
            <a:ext cx="2731172" cy="152165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/>
          <a:stretch/>
        </p:blipFill>
        <p:spPr>
          <a:xfrm>
            <a:off x="8548738" y="4365497"/>
            <a:ext cx="2743200" cy="1528354"/>
          </a:xfrm>
          <a:prstGeom prst="rect">
            <a:avLst/>
          </a:prstGeom>
        </p:spPr>
      </p:pic>
      <p:pic>
        <p:nvPicPr>
          <p:cNvPr id="5" name="Picture 4" descr="A picture containing tattoo&#10;&#10;Description generated with very high confidence"/>
          <p:cNvPicPr>
            <a:picLocks noChangeAspect="1"/>
          </p:cNvPicPr>
          <p:nvPr/>
        </p:nvPicPr>
        <p:blipFill rotWithShape="1">
          <a:blip r:embed="rId6"/>
          <a:srcRect/>
          <a:stretch/>
        </p:blipFill>
        <p:spPr>
          <a:xfrm>
            <a:off x="8869886" y="2621622"/>
            <a:ext cx="2100904" cy="15756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GB" dirty="0"/>
              <a:t>Sun Damaged Skin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6423211" cy="3599316"/>
          </a:xfrm>
        </p:spPr>
        <p:txBody>
          <a:bodyPr>
            <a:normAutofit/>
          </a:bodyPr>
          <a:lstStyle/>
          <a:p>
            <a:r>
              <a:rPr lang="en-GB" sz="2800" b="1" dirty="0"/>
              <a:t>Lentigo</a:t>
            </a:r>
            <a:r>
              <a:rPr lang="en-GB" sz="2000" dirty="0"/>
              <a:t>-</a:t>
            </a:r>
          </a:p>
          <a:p>
            <a:r>
              <a:rPr lang="en-GB" sz="2000" dirty="0"/>
              <a:t>Pigmented flat or slightly raised lesion with a clearly defined edge</a:t>
            </a:r>
          </a:p>
          <a:p>
            <a:r>
              <a:rPr lang="en-GB" sz="2000" dirty="0"/>
              <a:t>Caused by UV radiation – sunburn or sunbeds</a:t>
            </a:r>
          </a:p>
          <a:p>
            <a:r>
              <a:rPr lang="en-GB" sz="2000" dirty="0"/>
              <a:t>Sometimes caused a liver spot.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8891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ttoo, sofa, indoor&#10;&#10;Description generated with high confid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676" y="2448560"/>
            <a:ext cx="5481244" cy="4110933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GB" dirty="0"/>
              <a:t>Allergic Reaction to Sun Exposure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100718" cy="3599316"/>
          </a:xfrm>
        </p:spPr>
        <p:txBody>
          <a:bodyPr>
            <a:normAutofit/>
          </a:bodyPr>
          <a:lstStyle/>
          <a:p>
            <a:r>
              <a:rPr lang="en-GB" sz="2800" b="1" dirty="0"/>
              <a:t>Polymorphic Light Reaction</a:t>
            </a:r>
          </a:p>
          <a:p>
            <a:r>
              <a:rPr lang="en-GB" sz="2200" dirty="0"/>
              <a:t>Immune response to spring/summer UV exposure</a:t>
            </a:r>
          </a:p>
          <a:p>
            <a:r>
              <a:rPr lang="en-GB" sz="2200" dirty="0"/>
              <a:t>Common in young women 20-40 years old</a:t>
            </a:r>
          </a:p>
          <a:p>
            <a:r>
              <a:rPr lang="en-GB" sz="2200" dirty="0"/>
              <a:t>Milder versions seen in up to 20% Northern Europeans</a:t>
            </a:r>
          </a:p>
          <a:p>
            <a:r>
              <a:rPr lang="en-GB" sz="2200" dirty="0"/>
              <a:t>Lots of variations seen such as Juvenile light reaction</a:t>
            </a:r>
          </a:p>
        </p:txBody>
      </p:sp>
    </p:spTree>
    <p:extLst>
      <p:ext uri="{BB962C8B-B14F-4D97-AF65-F5344CB8AC3E}">
        <p14:creationId xmlns:p14="http://schemas.microsoft.com/office/powerpoint/2010/main" val="281545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3" name="Rectangle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2857" r="17900"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GB"/>
              <a:t>Skin Cancer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0321" y="2336873"/>
            <a:ext cx="5415677" cy="4261890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en-GB" sz="2800" b="1" dirty="0"/>
              <a:t>Malignant Melanoma</a:t>
            </a:r>
          </a:p>
          <a:p>
            <a:pPr>
              <a:lnSpc>
                <a:spcPct val="70000"/>
              </a:lnSpc>
            </a:pPr>
            <a:r>
              <a:rPr lang="en-GB" sz="2200" dirty="0"/>
              <a:t>These are almost exclusively enlarging black/brown lesions</a:t>
            </a:r>
          </a:p>
          <a:p>
            <a:pPr>
              <a:lnSpc>
                <a:spcPct val="70000"/>
              </a:lnSpc>
            </a:pPr>
            <a:r>
              <a:rPr lang="en-GB" sz="2200" dirty="0"/>
              <a:t>Checklist to consider</a:t>
            </a:r>
          </a:p>
          <a:p>
            <a:pPr lvl="4">
              <a:lnSpc>
                <a:spcPct val="70000"/>
              </a:lnSpc>
            </a:pPr>
            <a:r>
              <a:rPr lang="en-GB" sz="2200" dirty="0"/>
              <a:t>Changing shape (&gt;7mm)</a:t>
            </a:r>
          </a:p>
          <a:p>
            <a:pPr lvl="4">
              <a:lnSpc>
                <a:spcPct val="70000"/>
              </a:lnSpc>
            </a:pPr>
            <a:r>
              <a:rPr lang="en-GB" sz="2200" dirty="0"/>
              <a:t>Irregular shape</a:t>
            </a:r>
          </a:p>
          <a:p>
            <a:pPr lvl="4">
              <a:lnSpc>
                <a:spcPct val="70000"/>
              </a:lnSpc>
            </a:pPr>
            <a:r>
              <a:rPr lang="en-GB" sz="2200" dirty="0"/>
              <a:t>Irregular colour</a:t>
            </a:r>
          </a:p>
          <a:p>
            <a:pPr lvl="4">
              <a:lnSpc>
                <a:spcPct val="70000"/>
              </a:lnSpc>
            </a:pPr>
            <a:r>
              <a:rPr lang="en-GB" sz="2200" dirty="0"/>
              <a:t>Inflammation</a:t>
            </a:r>
          </a:p>
          <a:p>
            <a:pPr lvl="4">
              <a:lnSpc>
                <a:spcPct val="70000"/>
              </a:lnSpc>
            </a:pPr>
            <a:r>
              <a:rPr lang="en-GB" sz="2200" dirty="0"/>
              <a:t>Oozing</a:t>
            </a:r>
          </a:p>
          <a:p>
            <a:pPr lvl="4">
              <a:lnSpc>
                <a:spcPct val="70000"/>
              </a:lnSpc>
            </a:pPr>
            <a:r>
              <a:rPr lang="en-GB" sz="2200" dirty="0"/>
              <a:t>Change in sensation- itch</a:t>
            </a:r>
          </a:p>
          <a:p>
            <a:pPr>
              <a:lnSpc>
                <a:spcPct val="70000"/>
              </a:lnSpc>
            </a:pPr>
            <a:r>
              <a:rPr lang="en-GB" sz="2200" dirty="0"/>
              <a:t>Compare to other skin lesions-looking for a Black Swan or the odd-one-out</a:t>
            </a:r>
          </a:p>
          <a:p>
            <a:pPr>
              <a:lnSpc>
                <a:spcPct val="70000"/>
              </a:lnSpc>
            </a:pPr>
            <a:r>
              <a:rPr lang="en-GB" sz="2200" dirty="0"/>
              <a:t>Nodularity (raised/lumpy) is more worrying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4664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Skin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972" y="2476500"/>
            <a:ext cx="10020694" cy="3481240"/>
          </a:xfrm>
        </p:spPr>
        <p:txBody>
          <a:bodyPr>
            <a:normAutofit/>
          </a:bodyPr>
          <a:lstStyle/>
          <a:p>
            <a:r>
              <a:rPr lang="en-GB" sz="2800" b="1" dirty="0"/>
              <a:t>Malignant melanoma </a:t>
            </a:r>
          </a:p>
          <a:p>
            <a:pPr lvl="2"/>
            <a:r>
              <a:rPr lang="en-GB" sz="2400" dirty="0"/>
              <a:t>Self-photos- have to be very good to be useful-  </a:t>
            </a:r>
          </a:p>
          <a:p>
            <a:pPr lvl="4"/>
            <a:r>
              <a:rPr lang="en-GB" sz="2200" dirty="0"/>
              <a:t>(in rashes they can be very useful)</a:t>
            </a:r>
          </a:p>
          <a:p>
            <a:pPr lvl="2"/>
            <a:r>
              <a:rPr lang="en-GB" sz="2400" dirty="0"/>
              <a:t>Not just about cumulative exposure to sunlight</a:t>
            </a:r>
          </a:p>
          <a:p>
            <a:pPr lvl="4"/>
            <a:r>
              <a:rPr lang="en-GB" sz="2200" dirty="0"/>
              <a:t>Thought to be related to burning especially as a child</a:t>
            </a:r>
          </a:p>
          <a:p>
            <a:pPr lvl="2"/>
            <a:r>
              <a:rPr lang="en-GB" sz="2400" dirty="0"/>
              <a:t>Early presentation has a big impact on rates of cure</a:t>
            </a:r>
          </a:p>
        </p:txBody>
      </p:sp>
    </p:spTree>
    <p:extLst>
      <p:ext uri="{BB962C8B-B14F-4D97-AF65-F5344CB8AC3E}">
        <p14:creationId xmlns:p14="http://schemas.microsoft.com/office/powerpoint/2010/main" val="145750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Skin Cancer (non-melanoma)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033" y="2118183"/>
            <a:ext cx="8915400" cy="4457700"/>
          </a:xfrm>
        </p:spPr>
        <p:txBody>
          <a:bodyPr>
            <a:normAutofit/>
          </a:bodyPr>
          <a:lstStyle/>
          <a:p>
            <a:r>
              <a:rPr lang="en-GB" sz="2400" dirty="0"/>
              <a:t>Related to cumulative sun exposure- often on sun exposed sites- head, neck, ears, arms, hands and lower legs</a:t>
            </a:r>
          </a:p>
        </p:txBody>
      </p:sp>
    </p:spTree>
    <p:extLst>
      <p:ext uri="{BB962C8B-B14F-4D97-AF65-F5344CB8AC3E}">
        <p14:creationId xmlns:p14="http://schemas.microsoft.com/office/powerpoint/2010/main" val="307422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23" name="Rectangle 2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/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8" name="Picture 7" descr="A close up of a person&#10;&#10;Description generated with high confidence"/>
          <p:cNvPicPr>
            <a:picLocks noChangeAspect="1"/>
          </p:cNvPicPr>
          <p:nvPr/>
        </p:nvPicPr>
        <p:blipFill rotWithShape="1">
          <a:blip r:embed="rId3"/>
          <a:srcRect t="19343" r="4" b="4"/>
          <a:stretch/>
        </p:blipFill>
        <p:spPr>
          <a:xfrm>
            <a:off x="6984387" y="484632"/>
            <a:ext cx="4719805" cy="283608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0" name="Picture 9" descr="A picture containing person, man, indoor, eating&#10;&#10;Description generated with very high confidence"/>
          <p:cNvPicPr>
            <a:picLocks noChangeAspect="1"/>
          </p:cNvPicPr>
          <p:nvPr/>
        </p:nvPicPr>
        <p:blipFill rotWithShape="1">
          <a:blip r:embed="rId4"/>
          <a:srcRect t="12649"/>
          <a:stretch/>
        </p:blipFill>
        <p:spPr>
          <a:xfrm>
            <a:off x="6984386" y="3632401"/>
            <a:ext cx="4719805" cy="274353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27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>
            <a:normAutofit/>
          </a:bodyPr>
          <a:lstStyle/>
          <a:p>
            <a:r>
              <a:rPr lang="en-GB" dirty="0"/>
              <a:t>Skin Cancer (non-melanoma)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632246" cy="3599316"/>
          </a:xfrm>
        </p:spPr>
        <p:txBody>
          <a:bodyPr>
            <a:normAutofit/>
          </a:bodyPr>
          <a:lstStyle/>
          <a:p>
            <a:r>
              <a:rPr lang="en-GB" sz="2800" b="1" dirty="0"/>
              <a:t>Squamous cell carcinoma  </a:t>
            </a:r>
          </a:p>
          <a:p>
            <a:r>
              <a:rPr lang="en-GB" sz="2000" dirty="0"/>
              <a:t>Enlarging scaly or crusty lumps</a:t>
            </a:r>
          </a:p>
          <a:p>
            <a:r>
              <a:rPr lang="en-GB" sz="2000" dirty="0"/>
              <a:t>Grow weeks to months (relatively fast)</a:t>
            </a:r>
          </a:p>
          <a:p>
            <a:r>
              <a:rPr lang="en-GB" sz="2000" dirty="0"/>
              <a:t>Sometimes tender and may ulcerate</a:t>
            </a:r>
          </a:p>
          <a:p>
            <a:r>
              <a:rPr lang="en-GB" sz="2000" dirty="0"/>
              <a:t>More common in immunocompromised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3721413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116</TotalTime>
  <Words>457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Sun &amp; Skin</vt:lpstr>
      <vt:lpstr>UV light from the sun or sunbeds</vt:lpstr>
      <vt:lpstr>Sun Damaged Skin</vt:lpstr>
      <vt:lpstr>Sun Damaged Skin</vt:lpstr>
      <vt:lpstr>Allergic Reaction to Sun Exposure</vt:lpstr>
      <vt:lpstr>Skin Cancer</vt:lpstr>
      <vt:lpstr>Skin Cancer</vt:lpstr>
      <vt:lpstr>Skin Cancer (non-melanoma)</vt:lpstr>
      <vt:lpstr>Skin Cancer (non-melanoma)</vt:lpstr>
      <vt:lpstr>Skin Cancer (non-melanoma)</vt:lpstr>
      <vt:lpstr>Skin Damage- Prevention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 &amp; Skin</dc:title>
  <dc:creator>Robin Pullen</dc:creator>
  <cp:lastModifiedBy>Robin Pullen</cp:lastModifiedBy>
  <cp:revision>13</cp:revision>
  <dcterms:created xsi:type="dcterms:W3CDTF">2017-06-05T18:45:11Z</dcterms:created>
  <dcterms:modified xsi:type="dcterms:W3CDTF">2017-06-11T19:43:31Z</dcterms:modified>
</cp:coreProperties>
</file>