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10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12-3-18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12-3-18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12-3-18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PMG Patient Information Evening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2400" dirty="0" smtClean="0"/>
              <a:t>12</a:t>
            </a:r>
            <a:r>
              <a:rPr lang="en-GB" sz="2400" baseline="30000" dirty="0" smtClean="0"/>
              <a:t>th</a:t>
            </a:r>
            <a:r>
              <a:rPr lang="en-GB" sz="2400" dirty="0" smtClean="0"/>
              <a:t> March 2018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528953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Contributors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Becky Barratt (Community Pharmacist)</a:t>
            </a:r>
          </a:p>
          <a:p>
            <a:r>
              <a:rPr lang="en-GB" sz="3200" dirty="0" smtClean="0"/>
              <a:t>Richard Thomson (GP)</a:t>
            </a:r>
          </a:p>
          <a:p>
            <a:r>
              <a:rPr lang="en-GB" sz="3200" dirty="0" smtClean="0"/>
              <a:t>Gerwyn Owen (GP)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6972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Topics for this evening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Role of the Community Pharmacist</a:t>
            </a:r>
          </a:p>
          <a:p>
            <a:r>
              <a:rPr lang="en-GB" sz="3200" dirty="0" smtClean="0"/>
              <a:t>Common Childhood Illnesses</a:t>
            </a:r>
          </a:p>
          <a:p>
            <a:r>
              <a:rPr lang="en-GB" sz="3200" dirty="0" smtClean="0"/>
              <a:t>Polymyalgia </a:t>
            </a:r>
            <a:r>
              <a:rPr lang="en-GB" sz="3200" dirty="0" err="1" smtClean="0"/>
              <a:t>Rheumatica</a:t>
            </a:r>
            <a:r>
              <a:rPr lang="en-GB" sz="3200" dirty="0" smtClean="0"/>
              <a:t> and Giant Cell Arteritis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78993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Polymyalgia </a:t>
            </a:r>
            <a:r>
              <a:rPr lang="en-GB" dirty="0" err="1" smtClean="0"/>
              <a:t>Rheumatica</a:t>
            </a:r>
            <a:r>
              <a:rPr lang="en-GB" dirty="0" smtClean="0"/>
              <a:t>(PMR) and Giant Cell Arteritis(GCA)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3200" dirty="0" smtClean="0"/>
              <a:t>PMR is an inflammatory condition of unknown cause</a:t>
            </a:r>
          </a:p>
          <a:p>
            <a:r>
              <a:rPr lang="en-GB" sz="3200" dirty="0" smtClean="0"/>
              <a:t>Symptoms of severe bilateral pain and morning stiffness of shoulders, neck and pelvic girdle</a:t>
            </a:r>
          </a:p>
          <a:p>
            <a:r>
              <a:rPr lang="en-GB" sz="3200" dirty="0" smtClean="0"/>
              <a:t>GCA is thought to be related to PMR and 15% of those with PMR go on to develop GCA</a:t>
            </a:r>
          </a:p>
          <a:p>
            <a:r>
              <a:rPr lang="en-GB" sz="3200" dirty="0" smtClean="0"/>
              <a:t>GCA symptoms include headache, jaw muscle pain on chewing and visual disturbance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4978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PMR and GCA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Annual incidence is 84 per 100,000 in UK population</a:t>
            </a:r>
          </a:p>
          <a:p>
            <a:r>
              <a:rPr lang="en-GB" sz="3200" dirty="0" smtClean="0"/>
              <a:t>Almost exclusively in the over 50s with a mean onset of about 73</a:t>
            </a:r>
          </a:p>
          <a:p>
            <a:r>
              <a:rPr lang="en-GB" sz="3200" dirty="0" smtClean="0"/>
              <a:t>Female : male ratio approximately 3:1</a:t>
            </a:r>
          </a:p>
          <a:p>
            <a:r>
              <a:rPr lang="en-GB" sz="3200" dirty="0" smtClean="0"/>
              <a:t>Mainly a North European disease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653149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PMR and GCA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Investigations: Plasma viscosity/ESR/CRP show inflammation</a:t>
            </a:r>
          </a:p>
          <a:p>
            <a:r>
              <a:rPr lang="en-GB" sz="3200" dirty="0" smtClean="0"/>
              <a:t>Other bloods and urine tests to exclude other conditions such as Rheumatoid Arthritis, Thyroid disease, Polymyositis, Malignant Disease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19475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PMR and GCA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sz="3200" dirty="0" smtClean="0"/>
              <a:t>Both conditions respond to </a:t>
            </a:r>
            <a:r>
              <a:rPr lang="en-GB" sz="3200" dirty="0" err="1" smtClean="0"/>
              <a:t>glucocorticosteroids</a:t>
            </a:r>
            <a:r>
              <a:rPr lang="en-GB" sz="3200" dirty="0" smtClean="0"/>
              <a:t>-Prednisolone</a:t>
            </a:r>
          </a:p>
          <a:p>
            <a:r>
              <a:rPr lang="en-GB" sz="3200" dirty="0" smtClean="0"/>
              <a:t>GCA needs urgent treatment with biopsy so therefore specialist referral</a:t>
            </a:r>
          </a:p>
          <a:p>
            <a:r>
              <a:rPr lang="en-GB" sz="3200" dirty="0" smtClean="0"/>
              <a:t>Dose usually starts high and then reduced over time with monitoring of symptoms and inflammatory blood markers</a:t>
            </a:r>
          </a:p>
          <a:p>
            <a:r>
              <a:rPr lang="en-GB" sz="3200" dirty="0" smtClean="0"/>
              <a:t>Treatment usually for 1-2 years</a:t>
            </a:r>
          </a:p>
          <a:p>
            <a:r>
              <a:rPr lang="en-GB" sz="3200" dirty="0" smtClean="0"/>
              <a:t>Bone protection with medication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93645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PMR and GCA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Specialist referral when fail to respond</a:t>
            </a:r>
          </a:p>
          <a:p>
            <a:r>
              <a:rPr lang="en-GB" sz="3200" dirty="0" smtClean="0"/>
              <a:t>Relapse is common</a:t>
            </a:r>
          </a:p>
          <a:p>
            <a:r>
              <a:rPr lang="en-GB" sz="3200" dirty="0" smtClean="0"/>
              <a:t>Local support group</a:t>
            </a:r>
          </a:p>
          <a:p>
            <a:r>
              <a:rPr lang="en-GB" sz="3200" dirty="0" smtClean="0"/>
              <a:t>Polymyalgia </a:t>
            </a:r>
            <a:r>
              <a:rPr lang="en-GB" sz="3200" dirty="0" err="1" smtClean="0"/>
              <a:t>Rheumatica</a:t>
            </a:r>
            <a:r>
              <a:rPr lang="en-GB" sz="3200" dirty="0" smtClean="0"/>
              <a:t> and Giant Cell Arteritis: a survival guide. 2</a:t>
            </a:r>
            <a:r>
              <a:rPr lang="en-GB" sz="3200" baseline="30000" dirty="0" smtClean="0"/>
              <a:t>nd</a:t>
            </a:r>
            <a:r>
              <a:rPr lang="en-GB" sz="3200" dirty="0" smtClean="0"/>
              <a:t> Edition. </a:t>
            </a:r>
            <a:r>
              <a:rPr lang="en-GB" sz="3200" dirty="0"/>
              <a:t>K</a:t>
            </a:r>
            <a:r>
              <a:rPr lang="en-GB" sz="3200" dirty="0" smtClean="0"/>
              <a:t>ate Gilbert ISBN: 1533523541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459073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PMR and GCA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smtClean="0"/>
              <a:t>Questions</a:t>
            </a:r>
            <a:endParaRPr lang="en-GB" sz="3200"/>
          </a:p>
        </p:txBody>
      </p:sp>
    </p:spTree>
    <p:extLst>
      <p:ext uri="{BB962C8B-B14F-4D97-AF65-F5344CB8AC3E}">
        <p14:creationId xmlns:p14="http://schemas.microsoft.com/office/powerpoint/2010/main" val="19100078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</TotalTime>
  <Words>254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PMG Patient Information Evening</vt:lpstr>
      <vt:lpstr>Contributors</vt:lpstr>
      <vt:lpstr>Topics for this evening</vt:lpstr>
      <vt:lpstr>Polymyalgia Rheumatica(PMR) and Giant Cell Arteritis(GCA)</vt:lpstr>
      <vt:lpstr>PMR and GCA</vt:lpstr>
      <vt:lpstr>PMR and GCA</vt:lpstr>
      <vt:lpstr>PMR and GCA</vt:lpstr>
      <vt:lpstr>PMR and GCA</vt:lpstr>
      <vt:lpstr>PMR and GCA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PMG Patient Information Evening</dc:title>
  <dc:creator>Linda</dc:creator>
  <cp:lastModifiedBy>Linda</cp:lastModifiedBy>
  <cp:revision>5</cp:revision>
  <dcterms:created xsi:type="dcterms:W3CDTF">2018-03-12T13:45:52Z</dcterms:created>
  <dcterms:modified xsi:type="dcterms:W3CDTF">2018-03-12T14:26:46Z</dcterms:modified>
</cp:coreProperties>
</file>