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23"/>
  </p:notesMasterIdLst>
  <p:sldIdLst>
    <p:sldId id="256" r:id="rId2"/>
    <p:sldId id="257" r:id="rId3"/>
    <p:sldId id="258" r:id="rId4"/>
    <p:sldId id="264" r:id="rId5"/>
    <p:sldId id="259" r:id="rId6"/>
    <p:sldId id="260" r:id="rId7"/>
    <p:sldId id="266" r:id="rId8"/>
    <p:sldId id="267" r:id="rId9"/>
    <p:sldId id="268" r:id="rId10"/>
    <p:sldId id="262" r:id="rId11"/>
    <p:sldId id="263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8" r:id="rId20"/>
    <p:sldId id="277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4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56907-AC0D-574D-9DD7-C92B0106A33B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66A2A-30E6-554C-9F8B-FAA1F07D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0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66A2A-30E6-554C-9F8B-FAA1F07DEE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A97DDC-D21E-48F9-948A-A150CB649A5C}" type="datetimeFigureOut">
              <a:rPr lang="en-GB" smtClean="0"/>
              <a:t>11/10/15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EAA97DDC-D21E-48F9-948A-A150CB649A5C}" type="datetimeFigureOut">
              <a:rPr lang="en-GB" smtClean="0"/>
              <a:t>11/10/15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4DD01834-8A1E-4757-B0F7-5C79642AD1D7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943428"/>
            <a:ext cx="5446713" cy="2987524"/>
          </a:xfrm>
        </p:spPr>
        <p:txBody>
          <a:bodyPr>
            <a:noAutofit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>
                <a:latin typeface="Apple Chancery"/>
                <a:cs typeface="Apple Chancery"/>
              </a:rPr>
              <a:t>Osteoporosis: What women need to know</a:t>
            </a:r>
            <a:endParaRPr lang="en-US" dirty="0">
              <a:latin typeface="Apple Chancery"/>
              <a:cs typeface="Apple Chancer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Women’s Health Information Evening</a:t>
            </a:r>
          </a:p>
          <a:p>
            <a:r>
              <a:rPr lang="en-US" dirty="0" smtClean="0"/>
              <a:t>Dr Katie Wood, GP Registrar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29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Where can I find out more?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473468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Arthritis Research UK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Copeman</a:t>
            </a:r>
            <a:r>
              <a:rPr lang="en-US" dirty="0" smtClean="0"/>
              <a:t> House</a:t>
            </a:r>
            <a:br>
              <a:rPr lang="en-US" dirty="0" smtClean="0"/>
            </a:br>
            <a:r>
              <a:rPr lang="en-US" dirty="0" smtClean="0"/>
              <a:t>St Mary’s Court</a:t>
            </a:r>
            <a:br>
              <a:rPr lang="en-US" dirty="0" smtClean="0"/>
            </a:br>
            <a:r>
              <a:rPr lang="en-US" dirty="0" smtClean="0"/>
              <a:t>St Mary’s Gate, Chesterfield Derbyshire S41 7TD</a:t>
            </a:r>
            <a:br>
              <a:rPr lang="en-US" dirty="0" smtClean="0"/>
            </a:br>
            <a:r>
              <a:rPr lang="en-US" dirty="0" smtClean="0"/>
              <a:t>Phone: 0300 790 0400 </a:t>
            </a:r>
            <a:br>
              <a:rPr lang="en-US" dirty="0" smtClean="0"/>
            </a:br>
            <a:r>
              <a:rPr lang="en-US" dirty="0" err="1" smtClean="0"/>
              <a:t>www.arthritisresearchuk.org</a:t>
            </a:r>
            <a:r>
              <a:rPr lang="en-US" dirty="0" smtClean="0"/>
              <a:t> </a:t>
            </a:r>
          </a:p>
          <a:p>
            <a:r>
              <a:rPr lang="en-US" b="1" dirty="0"/>
              <a:t>National Osteoporosis Society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Camerton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Bath BA2 0PJ</a:t>
            </a:r>
            <a:br>
              <a:rPr lang="en-US" dirty="0"/>
            </a:br>
            <a:r>
              <a:rPr lang="en-US" dirty="0"/>
              <a:t>Phone: 01761 471771</a:t>
            </a:r>
            <a:br>
              <a:rPr lang="en-US" dirty="0"/>
            </a:br>
            <a:r>
              <a:rPr lang="en-US" dirty="0"/>
              <a:t>Helpline: 0845 450 0230</a:t>
            </a:r>
            <a:br>
              <a:rPr lang="en-US" dirty="0"/>
            </a:br>
            <a:r>
              <a:rPr lang="en-US" dirty="0"/>
              <a:t>Helpline email: </a:t>
            </a:r>
            <a:r>
              <a:rPr lang="en-US" dirty="0" err="1"/>
              <a:t>nurses@nos.org.uk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www.nos.org.uk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NHS Choices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NHS Choices website has a useful overview </a:t>
            </a:r>
            <a:r>
              <a:rPr lang="en-US" dirty="0"/>
              <a:t>of </a:t>
            </a:r>
            <a:r>
              <a:rPr lang="en-US" dirty="0" smtClean="0"/>
              <a:t>Osteoporosis</a:t>
            </a:r>
            <a:br>
              <a:rPr lang="en-US" dirty="0" smtClean="0"/>
            </a:br>
            <a:r>
              <a:rPr lang="en-US" dirty="0" err="1" smtClean="0"/>
              <a:t>www.nhs.uk</a:t>
            </a:r>
            <a:r>
              <a:rPr lang="en-US" dirty="0" smtClean="0"/>
              <a:t>/conditions/osteoporosis/pages/</a:t>
            </a:r>
            <a:r>
              <a:rPr lang="en-US" dirty="0" err="1" smtClean="0"/>
              <a:t>introduction.aspx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00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568477"/>
            <a:ext cx="5446713" cy="2987524"/>
          </a:xfrm>
        </p:spPr>
        <p:txBody>
          <a:bodyPr>
            <a:noAutofit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>
                <a:latin typeface="Apple Chancery"/>
                <a:cs typeface="Apple Chancery"/>
              </a:rPr>
              <a:t>Pelvic Organ Prolapse</a:t>
            </a:r>
            <a:endParaRPr lang="en-US" dirty="0">
              <a:latin typeface="Apple Chancery"/>
              <a:cs typeface="Apple Chancery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Women’s Health Information Evening</a:t>
            </a:r>
          </a:p>
          <a:p>
            <a:r>
              <a:rPr lang="en-US" dirty="0" smtClean="0"/>
              <a:t>Dr Katie Wood, GP Registrar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88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Pelvic Organ Prolapse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pelvic organ prolapse happens</a:t>
            </a:r>
          </a:p>
          <a:p>
            <a:r>
              <a:rPr lang="en-US" dirty="0" smtClean="0"/>
              <a:t>The different types of prolapse</a:t>
            </a:r>
          </a:p>
          <a:p>
            <a:r>
              <a:rPr lang="en-US" dirty="0" smtClean="0"/>
              <a:t>When to see your GP</a:t>
            </a:r>
          </a:p>
          <a:p>
            <a:r>
              <a:rPr lang="en-US" dirty="0" smtClean="0"/>
              <a:t>What are the options for treatment?</a:t>
            </a:r>
          </a:p>
          <a:p>
            <a:r>
              <a:rPr lang="en-US" dirty="0" smtClean="0"/>
              <a:t>Can prolapse be prevented?</a:t>
            </a:r>
          </a:p>
          <a:p>
            <a:r>
              <a:rPr lang="en-US" dirty="0" smtClean="0"/>
              <a:t>More information on pelvic organ prolapse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136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Why pelvic organ prolapse happens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organs within a woman’s pelvis (uterus, bladder and rectum) are normally held in place by ligaments and muscles known as the pelvic floor</a:t>
            </a:r>
          </a:p>
          <a:p>
            <a:r>
              <a:rPr lang="en-US" dirty="0" smtClean="0"/>
              <a:t>If these support structures are weakened by overstretching, the pelvic organs can bulge (prolapse) from their natural position into the vagina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69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Why pelvic organ prolapse happens</a:t>
            </a:r>
            <a:endParaRPr lang="en-US" sz="4400" dirty="0">
              <a:latin typeface="Apple Chancery"/>
              <a:cs typeface="Apple Chancery"/>
            </a:endParaRPr>
          </a:p>
        </p:txBody>
      </p:sp>
      <p:pic>
        <p:nvPicPr>
          <p:cNvPr id="4" name="Content Placeholder 3" descr="Screen Shot 2015-10-05 at 21.04.2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58" b="-122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4040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The different types of prolapse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468584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smtClean="0">
                <a:solidFill>
                  <a:schemeClr val="tx1"/>
                </a:solidFill>
              </a:rPr>
              <a:t>prolapse may arise: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 the front wall of the vagina (from the </a:t>
            </a:r>
            <a:r>
              <a:rPr lang="en-US" b="1" dirty="0" smtClean="0">
                <a:solidFill>
                  <a:schemeClr val="tx1"/>
                </a:solidFill>
              </a:rPr>
              <a:t>bladder</a:t>
            </a:r>
            <a:r>
              <a:rPr lang="en-US" dirty="0" smtClean="0">
                <a:solidFill>
                  <a:schemeClr val="tx1"/>
                </a:solidFill>
              </a:rPr>
              <a:t> bulging into the vagina)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 the back wall of the vagina (from the </a:t>
            </a:r>
            <a:r>
              <a:rPr lang="en-US" b="1" dirty="0" smtClean="0">
                <a:solidFill>
                  <a:schemeClr val="tx1"/>
                </a:solidFill>
              </a:rPr>
              <a:t>rectum</a:t>
            </a:r>
            <a:r>
              <a:rPr lang="en-US" dirty="0" smtClean="0">
                <a:solidFill>
                  <a:schemeClr val="tx1"/>
                </a:solidFill>
              </a:rPr>
              <a:t> bulging into the vagina)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At the top of the vagina (from the </a:t>
            </a:r>
            <a:r>
              <a:rPr lang="en-US" b="1" dirty="0" smtClean="0">
                <a:solidFill>
                  <a:schemeClr val="tx1"/>
                </a:solidFill>
              </a:rPr>
              <a:t>uterus</a:t>
            </a:r>
            <a:r>
              <a:rPr lang="en-US" dirty="0" smtClean="0">
                <a:solidFill>
                  <a:schemeClr val="tx1"/>
                </a:solidFill>
              </a:rPr>
              <a:t> hanging down into the vagina)</a:t>
            </a:r>
            <a:endParaRPr lang="en-US" dirty="0"/>
          </a:p>
          <a:p>
            <a:r>
              <a:rPr lang="en-US" dirty="0" smtClean="0"/>
              <a:t>Many </a:t>
            </a:r>
            <a:r>
              <a:rPr lang="en-US" dirty="0"/>
              <a:t>women have </a:t>
            </a:r>
            <a:r>
              <a:rPr lang="en-US" b="1" dirty="0" smtClean="0"/>
              <a:t>more than one </a:t>
            </a:r>
            <a:r>
              <a:rPr lang="en-US" dirty="0" smtClean="0"/>
              <a:t>type of prolapse at the same 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84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When to see your GP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Pelvic organ prolapse isn't life-threatening, but it can affect your quality of </a:t>
            </a:r>
            <a:r>
              <a:rPr lang="en-US" dirty="0" smtClean="0"/>
              <a:t>life</a:t>
            </a:r>
            <a:endParaRPr lang="en-GB" dirty="0"/>
          </a:p>
          <a:p>
            <a:r>
              <a:rPr lang="en-US" dirty="0"/>
              <a:t>See your GP if you have any of the symptoms of a </a:t>
            </a:r>
            <a:r>
              <a:rPr lang="en-US" dirty="0" smtClean="0"/>
              <a:t>prolapse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sensation of a bulge or something coming down or out of the vagina, which sometimes needs to be pushed </a:t>
            </a:r>
            <a:r>
              <a:rPr lang="en-US" dirty="0" smtClean="0"/>
              <a:t>back</a:t>
            </a:r>
            <a:endParaRPr lang="en-GB" dirty="0"/>
          </a:p>
          <a:p>
            <a:pPr lvl="1"/>
            <a:r>
              <a:rPr lang="en-US" dirty="0" smtClean="0"/>
              <a:t>discomfort </a:t>
            </a:r>
            <a:r>
              <a:rPr lang="en-US" dirty="0"/>
              <a:t>during </a:t>
            </a:r>
            <a:r>
              <a:rPr lang="en-US" dirty="0" smtClean="0"/>
              <a:t>sex</a:t>
            </a:r>
            <a:endParaRPr lang="en-GB" dirty="0"/>
          </a:p>
          <a:p>
            <a:pPr lvl="1"/>
            <a:r>
              <a:rPr lang="en-US" dirty="0" smtClean="0"/>
              <a:t>problems</a:t>
            </a:r>
            <a:r>
              <a:rPr lang="en-US" dirty="0"/>
              <a:t> passing urine – such as slow stream, a feeling of not emptying the bladder fully, needing to urinate more often and leaking a small amount of urine when you cough, sneeze or </a:t>
            </a:r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Problems passing stools – such as having to strain to pass stools, a feeling that your bowels have not emptied fully, the need to push on, or around, your vagina to enable stools to pass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38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When to see your GP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prolapse is suspected, your doctor will carry out a vaginal examination. This will usually involve passing a speculum into the vagina to see exactly which organ(s) are prolapsing</a:t>
            </a:r>
          </a:p>
          <a:p>
            <a:r>
              <a:rPr lang="en-US" dirty="0" smtClean="0"/>
              <a:t>This only takes a few minutes and is similar to having a smear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35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What are the options for treatment?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463699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Lifestyle changes</a:t>
            </a:r>
          </a:p>
          <a:p>
            <a:pPr lvl="1"/>
            <a:r>
              <a:rPr lang="en-US" dirty="0" smtClean="0"/>
              <a:t>Most women with mild prolapse don’t need treatment, as the problem doesn’t seriously interfere with their normal activities</a:t>
            </a:r>
          </a:p>
          <a:p>
            <a:pPr lvl="1"/>
            <a:r>
              <a:rPr lang="en-US" dirty="0" smtClean="0"/>
              <a:t>Lifestyle changes such as weight loss and pelvic floor exercises may stop the prolapse from getting any worse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 vaginal </a:t>
            </a:r>
            <a:r>
              <a:rPr lang="en-US" dirty="0" err="1" smtClean="0"/>
              <a:t>pessary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plastic </a:t>
            </a:r>
            <a:r>
              <a:rPr lang="en-US" dirty="0"/>
              <a:t>or silicone device that fits into the vagina to help support the pelvic organs and hold up the uterus </a:t>
            </a:r>
          </a:p>
          <a:p>
            <a:pPr lvl="1"/>
            <a:r>
              <a:rPr lang="en-US" dirty="0" smtClean="0"/>
              <a:t>Many GPs are able to insert these</a:t>
            </a:r>
          </a:p>
          <a:p>
            <a:pPr lvl="1"/>
            <a:r>
              <a:rPr lang="en-US" dirty="0" smtClean="0"/>
              <a:t>Particularly helpful for prolapse affecting the front and top walls of the vagina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75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What are the options for treatment?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The decision will depend on how severe your symptoms are and how your prolapse affects your daily life</a:t>
            </a:r>
          </a:p>
          <a:p>
            <a:pPr lvl="1"/>
            <a:r>
              <a:rPr lang="en-US" dirty="0" smtClean="0"/>
              <a:t>You may want to consider surgery if other options have not adequately helped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56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pple Chancery"/>
                <a:cs typeface="Apple Chancery"/>
              </a:rPr>
              <a:t>Osteoporosis</a:t>
            </a:r>
            <a:endParaRPr lang="en-US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2032000"/>
            <a:ext cx="7570787" cy="40191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osteoporosis?</a:t>
            </a:r>
          </a:p>
          <a:p>
            <a:r>
              <a:rPr lang="en-US" dirty="0" smtClean="0"/>
              <a:t>What increases my chances of getting osteoporosis?</a:t>
            </a:r>
            <a:endParaRPr lang="en-US" dirty="0"/>
          </a:p>
          <a:p>
            <a:r>
              <a:rPr lang="en-US" dirty="0" smtClean="0"/>
              <a:t>How can I find out if I have osteoporosis?</a:t>
            </a:r>
          </a:p>
          <a:p>
            <a:r>
              <a:rPr lang="en-US" dirty="0" smtClean="0"/>
              <a:t>How can I prevent it?</a:t>
            </a:r>
          </a:p>
          <a:p>
            <a:r>
              <a:rPr lang="en-US" dirty="0" smtClean="0"/>
              <a:t>How is it treated?</a:t>
            </a:r>
          </a:p>
          <a:p>
            <a:r>
              <a:rPr lang="en-US" dirty="0" smtClean="0"/>
              <a:t>More information on osteoporosis</a:t>
            </a:r>
          </a:p>
        </p:txBody>
      </p:sp>
    </p:spTree>
    <p:extLst>
      <p:ext uri="{BB962C8B-B14F-4D97-AF65-F5344CB8AC3E}">
        <p14:creationId xmlns:p14="http://schemas.microsoft.com/office/powerpoint/2010/main" val="96404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Can prolapse be prevented?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Regular pelvic floor exercises, especially if you are planning to get pregnant, are pregnant, or have given </a:t>
            </a:r>
            <a:r>
              <a:rPr lang="en-US" dirty="0" smtClean="0"/>
              <a:t>birth</a:t>
            </a:r>
          </a:p>
          <a:p>
            <a:pPr marL="692150" lvl="2" indent="-342900">
              <a:spcBef>
                <a:spcPts val="2400"/>
              </a:spcBef>
            </a:pPr>
            <a:r>
              <a:rPr lang="en-US" dirty="0" smtClean="0"/>
              <a:t>Good guide for pelvic floor exercises available here:</a:t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www.guysandstthomas.nhs.uk</a:t>
            </a:r>
            <a:r>
              <a:rPr lang="en-US" dirty="0"/>
              <a:t>/resources/patient-information/maternity/pelvic-floor-exercises-for-</a:t>
            </a:r>
            <a:r>
              <a:rPr lang="en-US" dirty="0" err="1" smtClean="0"/>
              <a:t>women.pdf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you are overweight, try to lose </a:t>
            </a:r>
            <a:r>
              <a:rPr lang="en-US" dirty="0" smtClean="0"/>
              <a:t>weight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Eat a </a:t>
            </a:r>
            <a:r>
              <a:rPr lang="en-US" dirty="0" smtClean="0">
                <a:solidFill>
                  <a:schemeClr val="tx1"/>
                </a:solidFill>
              </a:rPr>
              <a:t>high-</a:t>
            </a:r>
            <a:r>
              <a:rPr lang="en-US" dirty="0" err="1" smtClean="0">
                <a:solidFill>
                  <a:schemeClr val="tx1"/>
                </a:solidFill>
              </a:rPr>
              <a:t>fibre</a:t>
            </a:r>
            <a:r>
              <a:rPr lang="en-US" dirty="0" smtClean="0">
                <a:solidFill>
                  <a:schemeClr val="tx1"/>
                </a:solidFill>
              </a:rPr>
              <a:t> diet and drink plenty of water to avoid constipation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1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Where can I find out more?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Royal College of Obstetricians and </a:t>
            </a:r>
            <a:r>
              <a:rPr lang="en-US" b="1" dirty="0" err="1" smtClean="0"/>
              <a:t>Gynaecologists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Their website has a useful patient information leaflet on pelvic organ prolapse, and links to further information</a:t>
            </a:r>
            <a:br>
              <a:rPr lang="en-US" dirty="0" smtClean="0"/>
            </a:br>
            <a:r>
              <a:rPr lang="en-US" dirty="0" err="1" smtClean="0"/>
              <a:t>www.rcog.org.uk</a:t>
            </a:r>
            <a:endParaRPr lang="en-US" dirty="0"/>
          </a:p>
          <a:p>
            <a:r>
              <a:rPr lang="en-US" b="1" dirty="0" smtClean="0"/>
              <a:t>Bladder and Bowel Foundation</a:t>
            </a:r>
            <a:br>
              <a:rPr lang="en-US" b="1" dirty="0" smtClean="0"/>
            </a:br>
            <a:r>
              <a:rPr lang="en-US" dirty="0" smtClean="0"/>
              <a:t>Helpline – 08453450165</a:t>
            </a:r>
            <a:br>
              <a:rPr lang="en-US" dirty="0" smtClean="0"/>
            </a:br>
            <a:r>
              <a:rPr lang="en-US" dirty="0" err="1" smtClean="0"/>
              <a:t>www.bladderandbowelfoundation.org</a:t>
            </a:r>
            <a:endParaRPr lang="en-US" b="1" dirty="0" smtClean="0"/>
          </a:p>
          <a:p>
            <a:r>
              <a:rPr lang="en-US" b="1" dirty="0" err="1" smtClean="0"/>
              <a:t>Patient.co.uk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 good patient information leaflet titled ‘genitourinary prolapse’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3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pple Chancery"/>
                <a:cs typeface="Apple Chancery"/>
              </a:rPr>
              <a:t>What is osteoporosis?</a:t>
            </a:r>
            <a:endParaRPr lang="en-US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condition </a:t>
            </a:r>
            <a:r>
              <a:rPr lang="en-US" dirty="0" smtClean="0"/>
              <a:t>which makes the bones fragile, and </a:t>
            </a:r>
            <a:r>
              <a:rPr lang="en-US" dirty="0"/>
              <a:t>more likely to </a:t>
            </a:r>
            <a:r>
              <a:rPr lang="en-US" dirty="0" smtClean="0"/>
              <a:t>break</a:t>
            </a:r>
          </a:p>
          <a:p>
            <a:r>
              <a:rPr lang="en-US" dirty="0"/>
              <a:t>There are usually no warnings you've developed osteoporosis and it's often only diagnosed when </a:t>
            </a:r>
            <a:r>
              <a:rPr lang="en-US" dirty="0" smtClean="0"/>
              <a:t>a </a:t>
            </a:r>
            <a:r>
              <a:rPr lang="en-US" dirty="0"/>
              <a:t>bone is fractured after even </a:t>
            </a:r>
            <a:r>
              <a:rPr lang="en-US" dirty="0" smtClean="0"/>
              <a:t>minor falls</a:t>
            </a:r>
          </a:p>
          <a:p>
            <a:r>
              <a:rPr lang="en-US" dirty="0"/>
              <a:t>A</a:t>
            </a:r>
            <a:r>
              <a:rPr lang="en-US" dirty="0" smtClean="0"/>
              <a:t>ffects </a:t>
            </a:r>
            <a:r>
              <a:rPr lang="en-US" dirty="0"/>
              <a:t>the whole skeleton but fractures most commonly occur to the wrist, hip and </a:t>
            </a:r>
            <a:r>
              <a:rPr lang="en-US" dirty="0" smtClean="0"/>
              <a:t>spine</a:t>
            </a:r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04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The effects of osteoporosis on bone</a:t>
            </a:r>
            <a:endParaRPr lang="en-US" dirty="0">
              <a:latin typeface="Apple Chancery"/>
              <a:cs typeface="Apple Chancery"/>
            </a:endParaRPr>
          </a:p>
        </p:txBody>
      </p:sp>
      <p:pic>
        <p:nvPicPr>
          <p:cNvPr id="6" name="Content Placeholder 5" descr="Screen Shot 2015-10-11 at 15.11.5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6" r="210"/>
          <a:stretch/>
        </p:blipFill>
        <p:spPr>
          <a:xfrm>
            <a:off x="598405" y="1664437"/>
            <a:ext cx="4433085" cy="4860902"/>
          </a:xfrm>
        </p:spPr>
      </p:pic>
      <p:sp>
        <p:nvSpPr>
          <p:cNvPr id="8" name="TextBox 7"/>
          <p:cNvSpPr txBox="1"/>
          <p:nvPr/>
        </p:nvSpPr>
        <p:spPr>
          <a:xfrm>
            <a:off x="5639593" y="2405566"/>
            <a:ext cx="26378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year in the UK there are around </a:t>
            </a:r>
            <a:r>
              <a:rPr lang="en-US" sz="2400" dirty="0" smtClean="0">
                <a:solidFill>
                  <a:schemeClr val="accent6"/>
                </a:solidFill>
              </a:rPr>
              <a:t>70,000 </a:t>
            </a:r>
            <a:r>
              <a:rPr lang="en-US" sz="2400" dirty="0" smtClean="0"/>
              <a:t>hip,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 smtClean="0">
                <a:solidFill>
                  <a:srgbClr val="95C5B0"/>
                </a:solidFill>
              </a:rPr>
              <a:t>120,000 </a:t>
            </a:r>
            <a:r>
              <a:rPr lang="en-US" sz="2400" dirty="0" smtClean="0">
                <a:solidFill>
                  <a:srgbClr val="000000"/>
                </a:solidFill>
              </a:rPr>
              <a:t>spine</a:t>
            </a:r>
            <a:r>
              <a:rPr lang="en-US" sz="2400" dirty="0" smtClean="0">
                <a:solidFill>
                  <a:srgbClr val="95C5B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95C5B0"/>
                </a:solidFill>
              </a:rPr>
              <a:t>50,000 </a:t>
            </a:r>
            <a:r>
              <a:rPr lang="en-US" sz="2400" dirty="0" smtClean="0">
                <a:solidFill>
                  <a:srgbClr val="000000"/>
                </a:solidFill>
              </a:rPr>
              <a:t>wrist fractures </a:t>
            </a:r>
            <a:r>
              <a:rPr lang="en-US" sz="2400" dirty="0" smtClean="0"/>
              <a:t>that are linked to osteoporosis.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2752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Apple Chancery"/>
                <a:cs typeface="Apple Chancery"/>
              </a:rPr>
              <a:t>What increases my chances of getting osteoporosis? 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4746895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Osteoporosis </a:t>
            </a:r>
            <a:r>
              <a:rPr lang="en-US" dirty="0"/>
              <a:t>affects both sexes but </a:t>
            </a:r>
            <a:r>
              <a:rPr lang="en-US" dirty="0" smtClean="0"/>
              <a:t>being </a:t>
            </a:r>
            <a:r>
              <a:rPr lang="en-US" b="1" dirty="0"/>
              <a:t>female</a:t>
            </a:r>
            <a:r>
              <a:rPr lang="en-US" dirty="0"/>
              <a:t> puts you </a:t>
            </a:r>
            <a:r>
              <a:rPr lang="en-US" dirty="0" smtClean="0"/>
              <a:t>at increased risk: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Women tend to have </a:t>
            </a:r>
            <a:r>
              <a:rPr lang="en-US" dirty="0"/>
              <a:t>smaller, thinner bones than </a:t>
            </a:r>
            <a:r>
              <a:rPr lang="en-US" dirty="0" smtClean="0"/>
              <a:t>men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O</a:t>
            </a:r>
            <a:r>
              <a:rPr lang="en-US" dirty="0"/>
              <a:t>e</a:t>
            </a:r>
            <a:r>
              <a:rPr lang="en-US" dirty="0" smtClean="0"/>
              <a:t>strogen</a:t>
            </a:r>
            <a:r>
              <a:rPr lang="en-US" dirty="0"/>
              <a:t>, a hormone in women that protects bones, decreases sharply when women reach </a:t>
            </a:r>
            <a:r>
              <a:rPr lang="en-US" b="1" dirty="0"/>
              <a:t>menopause</a:t>
            </a:r>
            <a:r>
              <a:rPr lang="en-US" dirty="0"/>
              <a:t>, which can cause bone loss. This is why the chance of developing osteoporosis increases as women reach </a:t>
            </a:r>
            <a:r>
              <a:rPr lang="en-US" dirty="0" smtClean="0"/>
              <a:t>menopause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You’re also at greater risk of developed osteoporosis if you: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Have needed steroid treatment for more than three months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Have a </a:t>
            </a:r>
            <a:r>
              <a:rPr lang="en-US" dirty="0"/>
              <a:t>family history </a:t>
            </a:r>
            <a:r>
              <a:rPr lang="en-US" dirty="0" smtClean="0"/>
              <a:t>of osteoporosis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Don’t do much weight-bearing exercise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Are a heavy drinker or smoker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Have a conditions </a:t>
            </a:r>
            <a:r>
              <a:rPr lang="en-US" dirty="0"/>
              <a:t>affecting bone metabolism, e.g. inflammatory conditions, </a:t>
            </a:r>
            <a:r>
              <a:rPr lang="en-US" dirty="0" smtClean="0"/>
              <a:t>coeliac </a:t>
            </a:r>
            <a:r>
              <a:rPr lang="en-US" dirty="0"/>
              <a:t>disease 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/>
              <a:t>Have a poor diet, and/or are very underweight</a:t>
            </a:r>
          </a:p>
        </p:txBody>
      </p:sp>
    </p:spTree>
    <p:extLst>
      <p:ext uri="{BB962C8B-B14F-4D97-AF65-F5344CB8AC3E}">
        <p14:creationId xmlns:p14="http://schemas.microsoft.com/office/powerpoint/2010/main" val="124720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How can I find out if I have osteoporosis?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46614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There’s no good evidence that screening the whole population for osteoporosis would be helpful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However, you should speak with your GP about having a </a:t>
            </a:r>
            <a:r>
              <a:rPr lang="en-US" b="1" dirty="0" smtClean="0"/>
              <a:t>DEXA scan </a:t>
            </a:r>
            <a:r>
              <a:rPr lang="en-US" dirty="0" smtClean="0"/>
              <a:t>to assess for osteoporosis if: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You’ve already had a low-impact fracture</a:t>
            </a:r>
          </a:p>
          <a:p>
            <a:pPr lvl="1"/>
            <a:r>
              <a:rPr lang="en-US" dirty="0" smtClean="0"/>
              <a:t>You need steroid treatments for three months or more</a:t>
            </a:r>
          </a:p>
          <a:p>
            <a:pPr lvl="1"/>
            <a:r>
              <a:rPr lang="en-US" dirty="0" smtClean="0"/>
              <a:t>You had your menopause before the age of 45</a:t>
            </a:r>
          </a:p>
          <a:p>
            <a:pPr lvl="1"/>
            <a:r>
              <a:rPr lang="en-US" dirty="0" smtClean="0"/>
              <a:t>Either of your parents has had a hip fracture</a:t>
            </a:r>
          </a:p>
          <a:p>
            <a:pPr lvl="1"/>
            <a:r>
              <a:rPr lang="en-US" dirty="0" smtClean="0"/>
              <a:t>You have another condition which can affect the bones</a:t>
            </a:r>
          </a:p>
        </p:txBody>
      </p:sp>
    </p:spTree>
    <p:extLst>
      <p:ext uri="{BB962C8B-B14F-4D97-AF65-F5344CB8AC3E}">
        <p14:creationId xmlns:p14="http://schemas.microsoft.com/office/powerpoint/2010/main" val="43940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How can I prevent osteoporosis?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plenty of calcium and vitamin D as part of a well-balanced </a:t>
            </a:r>
            <a:r>
              <a:rPr lang="en-US" dirty="0" smtClean="0"/>
              <a:t>diet</a:t>
            </a:r>
            <a:endParaRPr lang="en-US" dirty="0"/>
          </a:p>
          <a:p>
            <a:r>
              <a:rPr lang="en-US" dirty="0"/>
              <a:t>Exercise regularly, especially </a:t>
            </a:r>
            <a:r>
              <a:rPr lang="en-US" dirty="0" smtClean="0"/>
              <a:t>weight-bearing or resistance exercises</a:t>
            </a:r>
          </a:p>
          <a:p>
            <a:r>
              <a:rPr lang="en-US" dirty="0" smtClean="0"/>
              <a:t>Stop smoking</a:t>
            </a:r>
          </a:p>
          <a:p>
            <a:r>
              <a:rPr lang="en-US" dirty="0"/>
              <a:t>Don’t drink too much </a:t>
            </a:r>
            <a:r>
              <a:rPr lang="en-US" dirty="0" smtClean="0"/>
              <a:t>alcohol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6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pple Chancery"/>
                <a:cs typeface="Apple Chancery"/>
              </a:rPr>
              <a:t>Calcium and Vitamin D</a:t>
            </a:r>
            <a:endParaRPr lang="en-US" sz="4400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453930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C</a:t>
            </a:r>
            <a:r>
              <a:rPr lang="en-US" b="1" dirty="0" smtClean="0">
                <a:solidFill>
                  <a:schemeClr val="accent6"/>
                </a:solidFill>
              </a:rPr>
              <a:t>alcium:</a:t>
            </a:r>
          </a:p>
          <a:p>
            <a:pPr lvl="1"/>
            <a:r>
              <a:rPr lang="en-US" dirty="0" smtClean="0"/>
              <a:t>Adults need 700mg a day, which you should be able to get from your diet</a:t>
            </a:r>
          </a:p>
          <a:p>
            <a:pPr lvl="1"/>
            <a:r>
              <a:rPr lang="en-US" dirty="0" smtClean="0"/>
              <a:t>As well as </a:t>
            </a:r>
            <a:r>
              <a:rPr lang="en-US" dirty="0" smtClean="0">
                <a:solidFill>
                  <a:schemeClr val="tx1"/>
                </a:solidFill>
              </a:rPr>
              <a:t>dairy products, other calcium-rich foods include leafy green vegetables, dried fruit, certain fish, and tofu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rgbClr val="95C5B0"/>
                </a:solidFill>
              </a:rPr>
              <a:t>Vitamin D: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Helps your body absorb calcium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Eggs, milk and oily fish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Sunlight exposure: Short exposure to sunlight (10 </a:t>
            </a:r>
            <a:r>
              <a:rPr lang="en-US" dirty="0" err="1" smtClean="0">
                <a:solidFill>
                  <a:schemeClr val="tx1"/>
                </a:solidFill>
              </a:rPr>
              <a:t>mins</a:t>
            </a:r>
            <a:r>
              <a:rPr lang="en-US" dirty="0" smtClean="0">
                <a:solidFill>
                  <a:schemeClr val="tx1"/>
                </a:solidFill>
              </a:rPr>
              <a:t> twice a </a:t>
            </a:r>
            <a:r>
              <a:rPr lang="en-US" dirty="0" smtClean="0"/>
              <a:t>day) throughout Summer should provide you with enough </a:t>
            </a:r>
            <a:r>
              <a:rPr lang="en-US" dirty="0" err="1" smtClean="0"/>
              <a:t>Vit</a:t>
            </a:r>
            <a:r>
              <a:rPr lang="en-US" dirty="0" smtClean="0"/>
              <a:t> D for whole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Apple Chancery"/>
                <a:cs typeface="Apple Chancery"/>
              </a:rPr>
              <a:t>How is osteoporosis treated?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473468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First-line treatments:</a:t>
            </a:r>
          </a:p>
          <a:p>
            <a:pPr lvl="1"/>
            <a:r>
              <a:rPr lang="en-US" b="1" dirty="0" smtClean="0"/>
              <a:t>Calcium and Vitamin D supplements</a:t>
            </a:r>
          </a:p>
          <a:p>
            <a:pPr lvl="1"/>
            <a:r>
              <a:rPr lang="en-US" b="1" dirty="0" smtClean="0"/>
              <a:t>Bisphosphonates</a:t>
            </a:r>
          </a:p>
          <a:p>
            <a:pPr lvl="2"/>
            <a:r>
              <a:rPr lang="en-US" dirty="0" smtClean="0"/>
              <a:t>Works by slowing bone loss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Other treatments include:</a:t>
            </a:r>
          </a:p>
          <a:p>
            <a:pPr lvl="1"/>
            <a:r>
              <a:rPr lang="en-US" dirty="0" smtClean="0"/>
              <a:t>HRT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recommended as 1</a:t>
            </a:r>
            <a:r>
              <a:rPr lang="en-US" baseline="30000" dirty="0"/>
              <a:t>st</a:t>
            </a:r>
            <a:r>
              <a:rPr lang="en-US" dirty="0"/>
              <a:t> choice treatment for women &gt;60 years as linked with increased risk of breast cancer, blood clots and heart </a:t>
            </a:r>
            <a:r>
              <a:rPr lang="en-US" dirty="0" smtClean="0"/>
              <a:t>attack</a:t>
            </a:r>
          </a:p>
          <a:p>
            <a:pPr lvl="1"/>
            <a:r>
              <a:rPr lang="en-US" dirty="0" err="1" smtClean="0"/>
              <a:t>Denosumab</a:t>
            </a:r>
            <a:endParaRPr lang="en-US" dirty="0" smtClean="0"/>
          </a:p>
          <a:p>
            <a:pPr lvl="2"/>
            <a:r>
              <a:rPr lang="en-US" dirty="0" smtClean="0"/>
              <a:t>Block </a:t>
            </a:r>
            <a:r>
              <a:rPr lang="en-US" dirty="0"/>
              <a:t>the cells that break down bone, leading to increased bone mass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259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436</TotalTime>
  <Words>989</Words>
  <Application>Microsoft Macintosh PowerPoint</Application>
  <PresentationFormat>On-screen Show (4:3)</PresentationFormat>
  <Paragraphs>116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Infusion</vt:lpstr>
      <vt:lpstr> Osteoporosis: What women need to know</vt:lpstr>
      <vt:lpstr>Osteoporosis</vt:lpstr>
      <vt:lpstr>What is osteoporosis?</vt:lpstr>
      <vt:lpstr>The effects of osteoporosis on bone</vt:lpstr>
      <vt:lpstr>What increases my chances of getting osteoporosis? </vt:lpstr>
      <vt:lpstr>How can I find out if I have osteoporosis?</vt:lpstr>
      <vt:lpstr>How can I prevent osteoporosis?</vt:lpstr>
      <vt:lpstr>Calcium and Vitamin D</vt:lpstr>
      <vt:lpstr>How is osteoporosis treated?</vt:lpstr>
      <vt:lpstr>Where can I find out more?</vt:lpstr>
      <vt:lpstr> Pelvic Organ Prolapse</vt:lpstr>
      <vt:lpstr>Pelvic Organ Prolapse</vt:lpstr>
      <vt:lpstr>Why pelvic organ prolapse happens</vt:lpstr>
      <vt:lpstr>Why pelvic organ prolapse happens</vt:lpstr>
      <vt:lpstr>The different types of prolapse</vt:lpstr>
      <vt:lpstr>When to see your GP</vt:lpstr>
      <vt:lpstr>When to see your GP</vt:lpstr>
      <vt:lpstr>What are the options for treatment?</vt:lpstr>
      <vt:lpstr>What are the options for treatment?</vt:lpstr>
      <vt:lpstr>Can prolapse be prevented?</vt:lpstr>
      <vt:lpstr>Where can I find out more?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Osteoporosis </dc:title>
  <dc:creator>victoriasquare</dc:creator>
  <cp:lastModifiedBy>victoriasquare</cp:lastModifiedBy>
  <cp:revision>34</cp:revision>
  <dcterms:created xsi:type="dcterms:W3CDTF">2015-10-11T12:36:19Z</dcterms:created>
  <dcterms:modified xsi:type="dcterms:W3CDTF">2015-10-11T22:03:53Z</dcterms:modified>
</cp:coreProperties>
</file>